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864" r:id="rId2"/>
    <p:sldId id="865" r:id="rId3"/>
    <p:sldId id="870" r:id="rId4"/>
    <p:sldId id="871" r:id="rId5"/>
    <p:sldId id="872" r:id="rId6"/>
    <p:sldId id="881" r:id="rId7"/>
    <p:sldId id="866" r:id="rId8"/>
    <p:sldId id="873" r:id="rId9"/>
    <p:sldId id="874" r:id="rId10"/>
    <p:sldId id="875" r:id="rId11"/>
    <p:sldId id="876" r:id="rId12"/>
    <p:sldId id="877" r:id="rId13"/>
    <p:sldId id="878" r:id="rId14"/>
    <p:sldId id="879" r:id="rId15"/>
    <p:sldId id="867" r:id="rId16"/>
    <p:sldId id="880" r:id="rId17"/>
    <p:sldId id="882" r:id="rId18"/>
    <p:sldId id="883" r:id="rId19"/>
    <p:sldId id="884" r:id="rId20"/>
    <p:sldId id="886" r:id="rId21"/>
    <p:sldId id="885" r:id="rId22"/>
    <p:sldId id="868" r:id="rId23"/>
    <p:sldId id="887" r:id="rId24"/>
    <p:sldId id="888" r:id="rId25"/>
    <p:sldId id="889" r:id="rId26"/>
    <p:sldId id="890" r:id="rId27"/>
    <p:sldId id="891" r:id="rId28"/>
    <p:sldId id="869" r:id="rId29"/>
    <p:sldId id="894" r:id="rId30"/>
    <p:sldId id="892" r:id="rId31"/>
    <p:sldId id="893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028"/>
    <p:restoredTop sz="94658"/>
  </p:normalViewPr>
  <p:slideViewPr>
    <p:cSldViewPr snapToGrid="0">
      <p:cViewPr varScale="1">
        <p:scale>
          <a:sx n="101" d="100"/>
          <a:sy n="101" d="100"/>
        </p:scale>
        <p:origin x="23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9" d="100"/>
        <a:sy n="16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F37404-4282-8D49-A13D-629CB03CD9F6}" type="datetimeFigureOut">
              <a:rPr kumimoji="1" lang="zh-CN" altLang="en-US" smtClean="0"/>
              <a:t>2025/12/16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8284D9-279E-2145-ADD0-10860748053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425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1C785-8A2B-5521-FF02-681E40C33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7A923A6-7AEE-C2AE-0470-BA08D91FCF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09883E6-50C9-DF33-2F04-DCAAA8A41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69F364-B9A1-539D-0F89-BE1DBF3124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E648A2-110E-496D-AC38-A155771DAB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81910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3A7E0-9D7D-0E2A-B85D-A6D19D64D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5375267-129C-9567-C733-3D4CA3CD28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E377814-F310-63C6-9CA7-E4E263D65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066690-A893-2845-7BEA-FEBB633467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E648A2-110E-496D-AC38-A155771DAB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55896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6BC43-8740-FA75-3D4B-0504CC563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165A558-9C0B-BD0C-9A4C-64356984DD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D58387B-157C-68CA-F56B-CA4DA6E7AA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32ABA3-1112-EB8B-CC91-5B99A68C37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E648A2-110E-496D-AC38-A155771DAB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58611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4B689-0ACE-E90A-7F57-CA05E84D2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3EEC341-B361-C276-E449-9EA2D62405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994B5B8-43C0-797A-272C-47E94E3159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379C25-E8BE-53A3-2993-53E9AB2BF3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E648A2-110E-496D-AC38-A155771DAB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9082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D2A9B-09E3-54F0-4443-1A19ABC6B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1427E0E-59BD-C080-86C8-4BAF38538E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C8609B7-3887-EEC1-3B57-FEEA19D76E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3860BF-4CE5-8888-AA01-1687BAA4E6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E648A2-110E-496D-AC38-A155771DAB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8732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38015-5390-D06B-ABD5-C9A04CCE8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AE543FD-B31A-FA38-2567-ECE803140E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C0DEB21-CEF6-7E12-4D23-49B1985E4E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56DAEA-474A-C055-8A07-D1A7CB28F1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E648A2-110E-496D-AC38-A155771DAB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1085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889FD-E6FC-4C89-F8B5-BA296FF8F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46038FE-FB0C-5607-1583-1602B6576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EBD8711-5B5B-3586-8F8C-8BAB06C965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307A4B-E44D-FF3F-9692-74A25CC99C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E648A2-110E-496D-AC38-A155771DAB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34557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5FC6F-A256-DFC3-35E0-11EABA159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D31511E-3D52-AF59-5CF3-AED05A06A3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47EDDA2-6FDB-932B-9619-220438CD81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73BE4F-7580-D658-F12F-4B25D21CA5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E648A2-110E-496D-AC38-A155771DAB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0104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9ECAF-4E3F-804B-4F4F-CAD23BD08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EEFD5B6-7470-42ED-ACB9-34DB3BB0A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28E1C16-2364-9815-3EA6-6436581B23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67EBDE-7DEF-EF82-6677-2C8D001EEB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E648A2-110E-496D-AC38-A155771DAB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8404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0381A-A1D4-FFB3-0535-B688FF5BA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E8EABDB-FA46-5429-0CF6-77C15F84F7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A33F11B-3870-B1F7-447E-43D9B3151E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7A6A7D-7FD2-8F64-A08E-9DE5F5E2E2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E648A2-110E-496D-AC38-A155771DAB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5520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C391D-B2DF-E044-B8E0-0EAD02E6A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6B1D110-8E10-234E-19E7-78F606A86A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3FB7CB6-2A30-F5A9-ACDB-D3C8F7E31D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DED020-3279-390F-AAB3-41168F3F36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E648A2-110E-496D-AC38-A155771DAB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199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FA1BD-ABD3-3070-8BB5-05ABFD9C6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BAA77F2-3071-E0E2-CE57-49E501FBEC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16315D9-AF0B-E382-F0EF-0A1737C04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079FFA-A945-5E62-1D54-25B330A9FE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E648A2-110E-496D-AC38-A155771DAB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753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E5B16-90D2-3F44-EEFE-CEFD9C89E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D1B55A6-C91D-51C1-5664-711E67FA96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25E42AD-990A-BAFF-AADD-402C002E3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5F185C-AD6E-4253-18DC-FD5EE74839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E648A2-110E-496D-AC38-A155771DAB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4187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6FE7E-45DD-461E-7819-D7915DAA4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F954420-EBB4-BE0D-FEC1-33C1DDBFB9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8E807B3-895F-83F5-3C7A-F1FDF23797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BA258B-F5E3-8AED-C7B4-2A9D96CA5F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E648A2-110E-496D-AC38-A155771DAB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1351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F5A77-8CD9-D615-E4FB-3F6CA0DD1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7457820-FBC7-6FBA-146A-9F353D69CD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0A2B201-C0A1-BDAF-B4CC-55B671E904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5CA770-F979-13EE-98B1-EF2C8063A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E648A2-110E-496D-AC38-A155771DAB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7625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08183-9A5D-A2CD-2E67-403D55E31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5EB7048-1D83-D0A8-29AA-53D4F027A3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A09840F-A572-A0E1-660E-EB155725F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5550B2-D730-AE6F-580E-9C15A7E8FD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E648A2-110E-496D-AC38-A155771DAB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5127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690009-97ED-90FF-A6F0-0AEFF3C93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FAC10A6-593D-C1C4-4BB0-5215229C36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CBC045-53E3-643D-9D09-B109AA9B3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6FC2-B654-6C4D-980C-E712711DA1E9}" type="datetimeFigureOut">
              <a:rPr kumimoji="1" lang="zh-CN" altLang="en-US" smtClean="0"/>
              <a:t>2025/12/16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35D3E5-0402-82D5-3066-492BAEB40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6CA9CF-2693-7402-E466-326DB3EAD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2A3FC-684F-F249-B405-5A88BAE1C9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0278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5941BF-84C5-07EC-5702-B86E53729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743674D-4E78-89FB-96C0-73D49030F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2A52D9-811F-9927-02D0-A45201196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6FC2-B654-6C4D-980C-E712711DA1E9}" type="datetimeFigureOut">
              <a:rPr kumimoji="1" lang="zh-CN" altLang="en-US" smtClean="0"/>
              <a:t>2025/12/16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0F66F0-E747-BCC8-83AB-696AC075B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30A379-C67C-24E8-0FCF-6B34061B3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2A3FC-684F-F249-B405-5A88BAE1C9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4893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28CBEEE-9AE1-A579-3A69-3F41E115D5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9DBBD68-4633-68DE-0E2D-4FBE0A62C6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AB8A4C-3E94-42B1-A2BD-CA70EDC42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6FC2-B654-6C4D-980C-E712711DA1E9}" type="datetimeFigureOut">
              <a:rPr kumimoji="1" lang="zh-CN" altLang="en-US" smtClean="0"/>
              <a:t>2025/12/16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ADEC19-C20C-F35C-4A8C-2B163B350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8DEC28-4AF1-3441-C638-3AC24F06E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2A3FC-684F-F249-B405-5A88BAE1C9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1657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728154" y="1138586"/>
            <a:ext cx="6828343" cy="101123"/>
          </a:xfrm>
          <a:prstGeom prst="rect">
            <a:avLst/>
          </a:prstGeom>
          <a:solidFill>
            <a:srgbClr val="A00B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>
              <a:solidFill>
                <a:srgbClr val="FFFFFF"/>
              </a:solidFill>
            </a:endParaRPr>
          </a:p>
        </p:txBody>
      </p:sp>
      <p:sp>
        <p:nvSpPr>
          <p:cNvPr id="9" name="直角三角形 8"/>
          <p:cNvSpPr/>
          <p:nvPr userDrawn="1"/>
        </p:nvSpPr>
        <p:spPr>
          <a:xfrm rot="10800000" flipH="1">
            <a:off x="7556497" y="1132983"/>
            <a:ext cx="213180" cy="97200"/>
          </a:xfrm>
          <a:prstGeom prst="rtTriangle">
            <a:avLst/>
          </a:prstGeom>
          <a:solidFill>
            <a:srgbClr val="A00B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cxnSp>
        <p:nvCxnSpPr>
          <p:cNvPr id="10" name="直线连接符 11"/>
          <p:cNvCxnSpPr/>
          <p:nvPr userDrawn="1"/>
        </p:nvCxnSpPr>
        <p:spPr>
          <a:xfrm>
            <a:off x="728154" y="1130950"/>
            <a:ext cx="10754764" cy="0"/>
          </a:xfrm>
          <a:prstGeom prst="line">
            <a:avLst/>
          </a:prstGeom>
          <a:ln w="15875">
            <a:solidFill>
              <a:srgbClr val="A00B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56425" y="478181"/>
            <a:ext cx="2308847" cy="55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25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D1C62E-E163-99BF-1816-2F2CA3717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21F325-C633-7820-72FE-C962C738E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D3133D-C863-B7B5-4798-C5103D78A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6FC2-B654-6C4D-980C-E712711DA1E9}" type="datetimeFigureOut">
              <a:rPr kumimoji="1" lang="zh-CN" altLang="en-US" smtClean="0"/>
              <a:t>2025/12/16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015318-F66D-2C29-0E57-4807FAE52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834265-C1CD-2394-0557-E9543E32B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2A3FC-684F-F249-B405-5A88BAE1C9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9390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5563E1-57EE-F69D-4881-22C9D3D43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AC8CA5-88BA-489C-C6D2-E021EA12E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89875B-B627-3287-878B-706B03D2D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6FC2-B654-6C4D-980C-E712711DA1E9}" type="datetimeFigureOut">
              <a:rPr kumimoji="1" lang="zh-CN" altLang="en-US" smtClean="0"/>
              <a:t>2025/12/16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FB3BA3-558D-7542-E231-A3370DBFC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121685-0D53-3596-4D6E-DD8E6C7E0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2A3FC-684F-F249-B405-5A88BAE1C9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6694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614253-6943-0D5E-25BF-CF40197A2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CB7A3E-DC20-ECDC-1D1B-1700E5A4B2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3E6340-9C1B-24A2-C8A2-EADEF2306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96193E5-D191-A306-A641-A4B81E25E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6FC2-B654-6C4D-980C-E712711DA1E9}" type="datetimeFigureOut">
              <a:rPr kumimoji="1" lang="zh-CN" altLang="en-US" smtClean="0"/>
              <a:t>2025/12/16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E6924B-F938-3DB8-0D11-ECD64CC90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F503D0-D879-CCFC-9F54-4A4BF3A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2A3FC-684F-F249-B405-5A88BAE1C9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4545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54183D-B79A-C12C-C6CD-8185427E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059AE8-5400-0CBC-DEC3-8D750442B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F85B4BF-DFB5-60F3-0F95-AC288E704F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0200648-08E3-78DC-6BD8-50DA8906A8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C69A546-62CA-C164-90BF-022CE107B4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BE10B4C-528B-8FD8-78F0-F6EE59F8A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6FC2-B654-6C4D-980C-E712711DA1E9}" type="datetimeFigureOut">
              <a:rPr kumimoji="1" lang="zh-CN" altLang="en-US" smtClean="0"/>
              <a:t>2025/12/16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DD43D08-E943-3BE5-2359-2391572BE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A80920F-5FED-EF17-8461-AEF584CB6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2A3FC-684F-F249-B405-5A88BAE1C9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3251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B57C39-C9C9-E854-BF7E-7B495A98C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7BEAE09-6D85-F0B4-87CD-A74E26668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6FC2-B654-6C4D-980C-E712711DA1E9}" type="datetimeFigureOut">
              <a:rPr kumimoji="1" lang="zh-CN" altLang="en-US" smtClean="0"/>
              <a:t>2025/12/16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B0ED658-0FE5-6286-AE84-DA04F1DF8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8E7375C-FD79-875A-014B-C9E73049F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2A3FC-684F-F249-B405-5A88BAE1C9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3536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75584E-683F-0037-0511-569A47846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6FC2-B654-6C4D-980C-E712711DA1E9}" type="datetimeFigureOut">
              <a:rPr kumimoji="1" lang="zh-CN" altLang="en-US" smtClean="0"/>
              <a:t>2025/12/16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9ECB129-EBC2-6878-9E21-0E757B638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A78B12-FFBA-9E43-BD08-8D8E0BE93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2A3FC-684F-F249-B405-5A88BAE1C9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5450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3D2369-41B3-883D-3D8F-959C9F8A0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6EE2F3-FA88-8BAE-F630-B914590A8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4AC5236-B08D-4C20-0F7F-B307BA80D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6D34BD-36B5-C131-7707-72DA16A28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6FC2-B654-6C4D-980C-E712711DA1E9}" type="datetimeFigureOut">
              <a:rPr kumimoji="1" lang="zh-CN" altLang="en-US" smtClean="0"/>
              <a:t>2025/12/16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C4021A3-3F53-F36C-A3A3-95750325C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5B29AEE-AA7B-3E17-A398-99D1E2FF5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2A3FC-684F-F249-B405-5A88BAE1C9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7133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BBBD37-D9A9-F00A-FFEB-39249304D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BF0149F-B75C-49A5-44BE-A55CF2CB3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AEB32B2-79A2-B6DC-CBC2-3D2EE5ECFE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4B0B641-E0A2-AD2E-6D57-179E2108D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6FC2-B654-6C4D-980C-E712711DA1E9}" type="datetimeFigureOut">
              <a:rPr kumimoji="1" lang="zh-CN" altLang="en-US" smtClean="0"/>
              <a:t>2025/12/16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CAF85C9-32FA-BF78-FF2D-D2A5AB4A8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9BD802-F769-D3B1-69E6-7D37B2366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2A3FC-684F-F249-B405-5A88BAE1C9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0073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CC799AF-B356-1EC9-0309-EF30BF624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16438E-F957-C682-32F6-F43C08183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1E064A-C4D2-C21A-2ED7-B76597B775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CA6FC2-B654-6C4D-980C-E712711DA1E9}" type="datetimeFigureOut">
              <a:rPr kumimoji="1" lang="zh-CN" altLang="en-US" smtClean="0"/>
              <a:t>2025/12/16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9D6315-F309-F2B3-7255-25EB77FC9C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0C5293-D149-35AE-3728-3FA0A0D627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42A3FC-684F-F249-B405-5A88BAE1C9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6809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FD474-10F9-5974-1B86-A5CCB9825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1">
            <a:extLst>
              <a:ext uri="{FF2B5EF4-FFF2-40B4-BE49-F238E27FC236}">
                <a16:creationId xmlns:a16="http://schemas.microsoft.com/office/drawing/2014/main" id="{F16116D8-3720-D97A-7BD4-BC6F01592509}"/>
              </a:ext>
            </a:extLst>
          </p:cNvPr>
          <p:cNvSpPr txBox="1"/>
          <p:nvPr/>
        </p:nvSpPr>
        <p:spPr>
          <a:xfrm>
            <a:off x="11762155" y="6472617"/>
            <a:ext cx="429846" cy="38538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7F30C9-F08D-49C1-A180-C453912CBC58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</a:t>
            </a:fld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49D0587-E061-26CC-FECE-1AD62B7C13AE}"/>
              </a:ext>
            </a:extLst>
          </p:cNvPr>
          <p:cNvSpPr txBox="1"/>
          <p:nvPr/>
        </p:nvSpPr>
        <p:spPr>
          <a:xfrm>
            <a:off x="574965" y="561086"/>
            <a:ext cx="1027083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algn="l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Contents</a:t>
            </a:r>
            <a:endParaRPr lang="zh-CN" altLang="en-US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8243754-184E-D579-2965-CEEAEE8C4015}"/>
              </a:ext>
            </a:extLst>
          </p:cNvPr>
          <p:cNvGrpSpPr/>
          <p:nvPr/>
        </p:nvGrpSpPr>
        <p:grpSpPr>
          <a:xfrm>
            <a:off x="717165" y="2058005"/>
            <a:ext cx="4758084" cy="3629117"/>
            <a:chOff x="1843438" y="1400083"/>
            <a:chExt cx="7994702" cy="5072534"/>
          </a:xfrm>
        </p:grpSpPr>
        <p:sp>
          <p:nvSpPr>
            <p:cNvPr id="9" name="TextBox 57">
              <a:extLst>
                <a:ext uri="{FF2B5EF4-FFF2-40B4-BE49-F238E27FC236}">
                  <a16:creationId xmlns:a16="http://schemas.microsoft.com/office/drawing/2014/main" id="{A6295DA0-0296-C9CC-0C7C-7DF15CEA97D5}"/>
                </a:ext>
              </a:extLst>
            </p:cNvPr>
            <p:cNvSpPr txBox="1"/>
            <p:nvPr/>
          </p:nvSpPr>
          <p:spPr bwMode="auto">
            <a:xfrm>
              <a:off x="1857356" y="1400083"/>
              <a:ext cx="7980784" cy="7607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 kumimoji="1" sz="2600">
                  <a:solidFill>
                    <a:srgbClr val="00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</a:lstStyle>
            <a:p>
              <a:pPr lvl="0" algn="l">
                <a:lnSpc>
                  <a:spcPct val="100000"/>
                </a:lnSpc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  <a:r>
                <a:rPr lang="en-US" altLang="zh-CN" sz="2400" b="1" dirty="0">
                  <a:solidFill>
                    <a:prstClr val="black"/>
                  </a:solidFill>
                </a:rPr>
                <a:t>. Motivation</a:t>
              </a: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" name="TextBox 57">
              <a:extLst>
                <a:ext uri="{FF2B5EF4-FFF2-40B4-BE49-F238E27FC236}">
                  <a16:creationId xmlns:a16="http://schemas.microsoft.com/office/drawing/2014/main" id="{0FF01D77-FEFC-CED6-2716-001B55AB74D9}"/>
                </a:ext>
              </a:extLst>
            </p:cNvPr>
            <p:cNvSpPr txBox="1"/>
            <p:nvPr/>
          </p:nvSpPr>
          <p:spPr bwMode="auto">
            <a:xfrm>
              <a:off x="1843441" y="2478034"/>
              <a:ext cx="7980784" cy="7607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 kumimoji="1" sz="2600">
                  <a:solidFill>
                    <a:srgbClr val="00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</a:lstStyle>
            <a:p>
              <a:pPr lvl="0" algn="l">
                <a:lnSpc>
                  <a:spcPct val="100000"/>
                </a:lnSpc>
                <a:defRPr/>
              </a:pPr>
              <a:r>
                <a:rPr lang="en-US" altLang="zh-CN" sz="2400" b="1" dirty="0">
                  <a:solidFill>
                    <a:prstClr val="black"/>
                  </a:solidFill>
                </a:rPr>
                <a:t>2. Quick</a:t>
              </a:r>
              <a:r>
                <a:rPr lang="zh-CN" altLang="en-US" sz="2400" b="1" dirty="0">
                  <a:solidFill>
                    <a:prstClr val="black"/>
                  </a:solidFill>
                </a:rPr>
                <a:t> </a:t>
              </a:r>
              <a:r>
                <a:rPr lang="en-US" altLang="zh-CN" sz="2400" b="1" dirty="0">
                  <a:solidFill>
                    <a:prstClr val="black"/>
                  </a:solidFill>
                </a:rPr>
                <a:t>Glance</a:t>
              </a:r>
              <a:r>
                <a:rPr lang="zh-CN" altLang="en-US" sz="2400" b="1" dirty="0">
                  <a:solidFill>
                    <a:prstClr val="black"/>
                  </a:solidFill>
                </a:rPr>
                <a:t> </a:t>
              </a:r>
              <a:r>
                <a:rPr lang="en-US" altLang="zh-CN" sz="2400" b="1" dirty="0">
                  <a:solidFill>
                    <a:prstClr val="black"/>
                  </a:solidFill>
                </a:rPr>
                <a:t>of</a:t>
              </a:r>
              <a:r>
                <a:rPr lang="zh-CN" altLang="en-US" sz="2400" b="1" dirty="0">
                  <a:solidFill>
                    <a:prstClr val="black"/>
                  </a:solidFill>
                </a:rPr>
                <a:t> </a:t>
              </a:r>
              <a:r>
                <a:rPr lang="en-US" altLang="zh-CN" sz="2400" b="1" dirty="0">
                  <a:solidFill>
                    <a:prstClr val="black"/>
                  </a:solidFill>
                </a:rPr>
                <a:t>Quantization</a:t>
              </a:r>
            </a:p>
          </p:txBody>
        </p:sp>
        <p:sp>
          <p:nvSpPr>
            <p:cNvPr id="3" name="TextBox 57">
              <a:extLst>
                <a:ext uri="{FF2B5EF4-FFF2-40B4-BE49-F238E27FC236}">
                  <a16:creationId xmlns:a16="http://schemas.microsoft.com/office/drawing/2014/main" id="{A79731E9-757F-88EE-EFA7-0E50E2C3D434}"/>
                </a:ext>
              </a:extLst>
            </p:cNvPr>
            <p:cNvSpPr txBox="1"/>
            <p:nvPr/>
          </p:nvSpPr>
          <p:spPr bwMode="auto">
            <a:xfrm>
              <a:off x="1843440" y="3555985"/>
              <a:ext cx="7980784" cy="7607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 kumimoji="1" sz="2600">
                  <a:solidFill>
                    <a:srgbClr val="00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</a:lstStyle>
            <a:p>
              <a:pPr lvl="0" algn="l">
                <a:lnSpc>
                  <a:spcPct val="100000"/>
                </a:lnSpc>
                <a:defRPr/>
              </a:pPr>
              <a:r>
                <a:rPr lang="en-US" altLang="zh-CN" sz="2400" b="1" dirty="0">
                  <a:solidFill>
                    <a:prstClr val="black"/>
                  </a:solidFill>
                </a:rPr>
                <a:t>3. Proposed</a:t>
              </a:r>
              <a:r>
                <a:rPr lang="zh-CN" altLang="en-US" sz="2400" b="1" dirty="0">
                  <a:solidFill>
                    <a:prstClr val="black"/>
                  </a:solidFill>
                </a:rPr>
                <a:t> </a:t>
              </a:r>
              <a:r>
                <a:rPr lang="en-US" altLang="zh-CN" sz="2400" b="1" dirty="0">
                  <a:solidFill>
                    <a:prstClr val="black"/>
                  </a:solidFill>
                </a:rPr>
                <a:t>Method</a:t>
              </a:r>
            </a:p>
          </p:txBody>
        </p:sp>
        <p:sp>
          <p:nvSpPr>
            <p:cNvPr id="4" name="TextBox 57">
              <a:extLst>
                <a:ext uri="{FF2B5EF4-FFF2-40B4-BE49-F238E27FC236}">
                  <a16:creationId xmlns:a16="http://schemas.microsoft.com/office/drawing/2014/main" id="{7ABEF195-B99C-32F9-BF0F-A99C01235CAA}"/>
                </a:ext>
              </a:extLst>
            </p:cNvPr>
            <p:cNvSpPr txBox="1"/>
            <p:nvPr/>
          </p:nvSpPr>
          <p:spPr bwMode="auto">
            <a:xfrm>
              <a:off x="1843439" y="4633936"/>
              <a:ext cx="7980784" cy="7607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 kumimoji="1" sz="2600">
                  <a:solidFill>
                    <a:srgbClr val="00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</a:lstStyle>
            <a:p>
              <a:pPr lvl="0" algn="l">
                <a:lnSpc>
                  <a:spcPct val="100000"/>
                </a:lnSpc>
                <a:defRPr/>
              </a:pPr>
              <a:r>
                <a:rPr lang="en-US" altLang="zh-CN" sz="2400" b="1" dirty="0">
                  <a:solidFill>
                    <a:prstClr val="black"/>
                  </a:solidFill>
                </a:rPr>
                <a:t>4. Experiments</a:t>
              </a:r>
            </a:p>
          </p:txBody>
        </p:sp>
        <p:sp>
          <p:nvSpPr>
            <p:cNvPr id="5" name="TextBox 57">
              <a:extLst>
                <a:ext uri="{FF2B5EF4-FFF2-40B4-BE49-F238E27FC236}">
                  <a16:creationId xmlns:a16="http://schemas.microsoft.com/office/drawing/2014/main" id="{14EE0EA5-0D16-7A43-6CA2-5802903A8523}"/>
                </a:ext>
              </a:extLst>
            </p:cNvPr>
            <p:cNvSpPr txBox="1"/>
            <p:nvPr/>
          </p:nvSpPr>
          <p:spPr bwMode="auto">
            <a:xfrm>
              <a:off x="1843438" y="5711887"/>
              <a:ext cx="7980784" cy="7607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 kumimoji="1" sz="2600">
                  <a:solidFill>
                    <a:srgbClr val="00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</a:lstStyle>
            <a:p>
              <a:pPr lvl="0" algn="l">
                <a:lnSpc>
                  <a:spcPct val="100000"/>
                </a:lnSpc>
                <a:defRPr/>
              </a:pPr>
              <a:r>
                <a:rPr lang="en-US" altLang="zh-CN" sz="2400" b="1" dirty="0">
                  <a:solidFill>
                    <a:prstClr val="black"/>
                  </a:solidFill>
                </a:rPr>
                <a:t>5. 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2919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91743-9567-E9C7-D9E1-3484E5D76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1">
            <a:extLst>
              <a:ext uri="{FF2B5EF4-FFF2-40B4-BE49-F238E27FC236}">
                <a16:creationId xmlns:a16="http://schemas.microsoft.com/office/drawing/2014/main" id="{9E012E17-186E-5167-2D5A-07557E3013FE}"/>
              </a:ext>
            </a:extLst>
          </p:cNvPr>
          <p:cNvSpPr txBox="1"/>
          <p:nvPr/>
        </p:nvSpPr>
        <p:spPr>
          <a:xfrm>
            <a:off x="11762155" y="6472617"/>
            <a:ext cx="429846" cy="38538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7F30C9-F08D-49C1-A180-C453912CBC58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10</a:t>
            </a:fld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7369085-5BC1-4011-189E-8E8CB97FD05A}"/>
              </a:ext>
            </a:extLst>
          </p:cNvPr>
          <p:cNvSpPr txBox="1"/>
          <p:nvPr/>
        </p:nvSpPr>
        <p:spPr>
          <a:xfrm>
            <a:off x="574965" y="561086"/>
            <a:ext cx="10270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Quick</a:t>
            </a: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Glance</a:t>
            </a: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of</a:t>
            </a: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Quantization</a:t>
            </a:r>
            <a:endParaRPr lang="zh-CN" altLang="en-US" sz="2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TextBox 57">
            <a:extLst>
              <a:ext uri="{FF2B5EF4-FFF2-40B4-BE49-F238E27FC236}">
                <a16:creationId xmlns:a16="http://schemas.microsoft.com/office/drawing/2014/main" id="{D44FFA7F-B7FC-BD8C-4EB8-AB8E2E5D00CA}"/>
              </a:ext>
            </a:extLst>
          </p:cNvPr>
          <p:cNvSpPr txBox="1"/>
          <p:nvPr/>
        </p:nvSpPr>
        <p:spPr bwMode="auto">
          <a:xfrm>
            <a:off x="574964" y="1255951"/>
            <a:ext cx="4766469" cy="54426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kumimoji="1" sz="26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altLang="zh-CN" sz="2800" b="1" dirty="0">
                <a:solidFill>
                  <a:prstClr val="black"/>
                </a:solidFill>
              </a:rPr>
              <a:t>Uniform</a:t>
            </a:r>
            <a:r>
              <a:rPr lang="zh-CN" altLang="en-US" sz="2800" b="1" dirty="0">
                <a:solidFill>
                  <a:prstClr val="black"/>
                </a:solidFill>
              </a:rPr>
              <a:t> </a:t>
            </a:r>
            <a:r>
              <a:rPr lang="en-US" altLang="zh-CN" sz="2800" b="1" dirty="0">
                <a:solidFill>
                  <a:prstClr val="black"/>
                </a:solidFill>
              </a:rPr>
              <a:t>Affine</a:t>
            </a:r>
            <a:r>
              <a:rPr lang="zh-CN" altLang="en-US" sz="2800" b="1" dirty="0">
                <a:solidFill>
                  <a:prstClr val="black"/>
                </a:solidFill>
              </a:rPr>
              <a:t> </a:t>
            </a:r>
            <a:r>
              <a:rPr lang="en-US" altLang="zh-CN" sz="2800" b="1" dirty="0">
                <a:solidFill>
                  <a:prstClr val="black"/>
                </a:solidFill>
              </a:rPr>
              <a:t>Quantization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23A97B-739E-CD12-B218-A486E13B8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64" y="1971856"/>
            <a:ext cx="4415667" cy="173472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108812D-6177-6B0E-BF5E-584884949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233" y="3839179"/>
            <a:ext cx="3886200" cy="176287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3C60E0B-5F2F-5BD2-5684-8A9D7CC1F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365" y="5745551"/>
            <a:ext cx="5345636" cy="60516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0E0955F-ED5A-D422-DB3B-E191C505FB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5234" y="2453269"/>
            <a:ext cx="4875504" cy="158056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7D74AC2-D70A-095F-2B54-83221E2137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0569" y="4193269"/>
            <a:ext cx="4690169" cy="10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97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BAB31-C616-A93E-6B72-2E7D26DF7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EAA6E561-82C5-C05E-0666-DFADC7BE49FD}"/>
              </a:ext>
            </a:extLst>
          </p:cNvPr>
          <p:cNvSpPr txBox="1"/>
          <p:nvPr/>
        </p:nvSpPr>
        <p:spPr>
          <a:xfrm>
            <a:off x="574965" y="561086"/>
            <a:ext cx="10270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Quick</a:t>
            </a: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Glance</a:t>
            </a: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of</a:t>
            </a: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Quantization</a:t>
            </a:r>
            <a:endParaRPr lang="zh-CN" altLang="en-US" sz="2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TextBox 57">
            <a:extLst>
              <a:ext uri="{FF2B5EF4-FFF2-40B4-BE49-F238E27FC236}">
                <a16:creationId xmlns:a16="http://schemas.microsoft.com/office/drawing/2014/main" id="{32E39273-DD47-10AA-2EB1-00BE90AD740A}"/>
              </a:ext>
            </a:extLst>
          </p:cNvPr>
          <p:cNvSpPr txBox="1"/>
          <p:nvPr/>
        </p:nvSpPr>
        <p:spPr bwMode="auto">
          <a:xfrm>
            <a:off x="574964" y="1255951"/>
            <a:ext cx="5345636" cy="54426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kumimoji="1" sz="26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altLang="zh-CN" sz="2800" b="1" dirty="0">
                <a:solidFill>
                  <a:prstClr val="black"/>
                </a:solidFill>
              </a:rPr>
              <a:t>Symmetric</a:t>
            </a:r>
            <a:r>
              <a:rPr lang="zh-CN" altLang="en-US" sz="2800" b="1" dirty="0">
                <a:solidFill>
                  <a:prstClr val="black"/>
                </a:solidFill>
              </a:rPr>
              <a:t> </a:t>
            </a:r>
            <a:r>
              <a:rPr lang="en-US" altLang="zh-CN" sz="2800" b="1" dirty="0">
                <a:solidFill>
                  <a:prstClr val="black"/>
                </a:solidFill>
              </a:rPr>
              <a:t>Uniform</a:t>
            </a:r>
            <a:r>
              <a:rPr lang="zh-CN" altLang="en-US" sz="2800" b="1" dirty="0">
                <a:solidFill>
                  <a:prstClr val="black"/>
                </a:solidFill>
              </a:rPr>
              <a:t> </a:t>
            </a:r>
            <a:r>
              <a:rPr lang="en-US" altLang="zh-CN" sz="2800" b="1" dirty="0">
                <a:solidFill>
                  <a:prstClr val="black"/>
                </a:solidFill>
              </a:rPr>
              <a:t>Quantization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8C5F686-C915-8E5F-9E28-901891114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772" y="1800211"/>
            <a:ext cx="5860014" cy="48291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1275362-5805-5D84-5EBA-4AB2419CA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786" y="2335426"/>
            <a:ext cx="5235516" cy="413946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69A9556-C348-0394-303A-ED8DB5C1B15C}"/>
              </a:ext>
            </a:extLst>
          </p:cNvPr>
          <p:cNvSpPr txBox="1"/>
          <p:nvPr/>
        </p:nvSpPr>
        <p:spPr>
          <a:xfrm>
            <a:off x="6672786" y="2015520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Quantization Granularity: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442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07826-580E-8D6E-1B1A-4F7D7BE9C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BEAB99AA-ADC1-689A-51F9-05F76B9257C7}"/>
              </a:ext>
            </a:extLst>
          </p:cNvPr>
          <p:cNvSpPr txBox="1"/>
          <p:nvPr/>
        </p:nvSpPr>
        <p:spPr>
          <a:xfrm>
            <a:off x="574965" y="561086"/>
            <a:ext cx="10270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Quick</a:t>
            </a: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Glance</a:t>
            </a: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of</a:t>
            </a: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Quantization</a:t>
            </a:r>
            <a:endParaRPr lang="zh-CN" altLang="en-US" sz="2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TextBox 57">
            <a:extLst>
              <a:ext uri="{FF2B5EF4-FFF2-40B4-BE49-F238E27FC236}">
                <a16:creationId xmlns:a16="http://schemas.microsoft.com/office/drawing/2014/main" id="{62ED3488-01E1-9B6F-FCA0-23D9DB7C1370}"/>
              </a:ext>
            </a:extLst>
          </p:cNvPr>
          <p:cNvSpPr txBox="1"/>
          <p:nvPr/>
        </p:nvSpPr>
        <p:spPr bwMode="auto">
          <a:xfrm>
            <a:off x="574965" y="1255951"/>
            <a:ext cx="2427728" cy="54426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kumimoji="1" sz="26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altLang="zh-CN" sz="2800" b="1" dirty="0">
                <a:solidFill>
                  <a:prstClr val="black"/>
                </a:solidFill>
              </a:rPr>
              <a:t>PTQ</a:t>
            </a:r>
            <a:r>
              <a:rPr lang="zh-CN" altLang="en-US" sz="2800" b="1" dirty="0">
                <a:solidFill>
                  <a:prstClr val="black"/>
                </a:solidFill>
              </a:rPr>
              <a:t> </a:t>
            </a:r>
            <a:r>
              <a:rPr lang="en-US" altLang="zh-CN" sz="2800" b="1" dirty="0">
                <a:solidFill>
                  <a:prstClr val="black"/>
                </a:solidFill>
              </a:rPr>
              <a:t>&amp;</a:t>
            </a:r>
            <a:r>
              <a:rPr lang="zh-CN" altLang="en-US" sz="2800" b="1" dirty="0">
                <a:solidFill>
                  <a:prstClr val="black"/>
                </a:solidFill>
              </a:rPr>
              <a:t> </a:t>
            </a:r>
            <a:r>
              <a:rPr lang="en-US" altLang="zh-CN" sz="2800" b="1" dirty="0">
                <a:solidFill>
                  <a:prstClr val="black"/>
                </a:solidFill>
              </a:rPr>
              <a:t>QAT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11063F9-7FC7-912C-A387-83F1FC182F11}"/>
              </a:ext>
            </a:extLst>
          </p:cNvPr>
          <p:cNvSpPr txBox="1"/>
          <p:nvPr/>
        </p:nvSpPr>
        <p:spPr>
          <a:xfrm>
            <a:off x="584234" y="2039533"/>
            <a:ext cx="6362183" cy="949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PTQ: Post-training quantization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common used in large model quantization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144A325-FD6E-EB7B-9FF9-8D9E9EF5B3FC}"/>
              </a:ext>
            </a:extLst>
          </p:cNvPr>
          <p:cNvSpPr txBox="1"/>
          <p:nvPr/>
        </p:nvSpPr>
        <p:spPr>
          <a:xfrm>
            <a:off x="6789662" y="2039533"/>
            <a:ext cx="4818104" cy="2057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QAT: Quantization-aware training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Tend to maintain the performance while introducing [fake] quantizing process.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0DD87AC-C191-1577-23F2-4C63673BE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35" y="3228154"/>
            <a:ext cx="6051344" cy="335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21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C1CA6-79C5-68C1-CDF0-0E6393575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5FCDF94F-AA37-67DE-6F93-5BECF12BB907}"/>
              </a:ext>
            </a:extLst>
          </p:cNvPr>
          <p:cNvSpPr txBox="1"/>
          <p:nvPr/>
        </p:nvSpPr>
        <p:spPr>
          <a:xfrm>
            <a:off x="574965" y="561086"/>
            <a:ext cx="10270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Quick</a:t>
            </a: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Glance</a:t>
            </a: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of</a:t>
            </a: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Quantization</a:t>
            </a:r>
            <a:endParaRPr lang="zh-CN" altLang="en-US" sz="2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TextBox 57">
            <a:extLst>
              <a:ext uri="{FF2B5EF4-FFF2-40B4-BE49-F238E27FC236}">
                <a16:creationId xmlns:a16="http://schemas.microsoft.com/office/drawing/2014/main" id="{BAAA2BFE-41B9-FE7C-85D0-9BD2C200A4CD}"/>
              </a:ext>
            </a:extLst>
          </p:cNvPr>
          <p:cNvSpPr txBox="1"/>
          <p:nvPr/>
        </p:nvSpPr>
        <p:spPr bwMode="auto">
          <a:xfrm>
            <a:off x="574965" y="1255951"/>
            <a:ext cx="4108246" cy="54426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kumimoji="1" sz="26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altLang="zh-CN" sz="2800" b="1" dirty="0">
                <a:solidFill>
                  <a:prstClr val="black"/>
                </a:solidFill>
              </a:rPr>
              <a:t>Backward</a:t>
            </a:r>
            <a:r>
              <a:rPr lang="zh-CN" altLang="en-US" sz="2800" b="1" dirty="0">
                <a:solidFill>
                  <a:prstClr val="black"/>
                </a:solidFill>
              </a:rPr>
              <a:t> </a:t>
            </a:r>
            <a:r>
              <a:rPr lang="en-US" altLang="zh-CN" sz="2800" b="1" dirty="0">
                <a:solidFill>
                  <a:prstClr val="black"/>
                </a:solidFill>
              </a:rPr>
              <a:t>Path</a:t>
            </a:r>
            <a:r>
              <a:rPr lang="zh-CN" altLang="en-US" sz="2800" b="1" dirty="0">
                <a:solidFill>
                  <a:prstClr val="black"/>
                </a:solidFill>
              </a:rPr>
              <a:t> </a:t>
            </a:r>
            <a:r>
              <a:rPr lang="en-US" altLang="zh-CN" sz="2800" b="1" dirty="0">
                <a:solidFill>
                  <a:prstClr val="black"/>
                </a:solidFill>
              </a:rPr>
              <a:t>for</a:t>
            </a:r>
            <a:r>
              <a:rPr lang="zh-CN" altLang="en-US" sz="2800" b="1" dirty="0">
                <a:solidFill>
                  <a:prstClr val="black"/>
                </a:solidFill>
              </a:rPr>
              <a:t> </a:t>
            </a:r>
            <a:r>
              <a:rPr lang="en-US" altLang="zh-CN" sz="2800" b="1" dirty="0">
                <a:solidFill>
                  <a:prstClr val="black"/>
                </a:solidFill>
              </a:rPr>
              <a:t>QAT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F587B7-DC9E-6612-C920-47126EEA6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65" y="1800211"/>
            <a:ext cx="10938100" cy="474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63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D7797EE-270B-56DB-6F0F-C05F3997CBC1}"/>
              </a:ext>
            </a:extLst>
          </p:cNvPr>
          <p:cNvGrpSpPr/>
          <p:nvPr/>
        </p:nvGrpSpPr>
        <p:grpSpPr>
          <a:xfrm>
            <a:off x="574965" y="1528082"/>
            <a:ext cx="10740082" cy="5317251"/>
            <a:chOff x="726989" y="1383956"/>
            <a:chExt cx="7772400" cy="3883729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0D504981-343A-3A28-9E15-84987B20C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039"/>
            <a:stretch>
              <a:fillRect/>
            </a:stretch>
          </p:blipFill>
          <p:spPr>
            <a:xfrm>
              <a:off x="726989" y="1383956"/>
              <a:ext cx="7772400" cy="3883729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1D358898-25D7-74B1-7EB2-6C4819B0A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8750" y="4285322"/>
              <a:ext cx="4530639" cy="982363"/>
            </a:xfrm>
            <a:prstGeom prst="rect">
              <a:avLst/>
            </a:prstGeom>
          </p:spPr>
        </p:pic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61EB2BD6-E70C-6F8F-8A5A-DDBBEE5116A0}"/>
              </a:ext>
            </a:extLst>
          </p:cNvPr>
          <p:cNvSpPr txBox="1"/>
          <p:nvPr/>
        </p:nvSpPr>
        <p:spPr>
          <a:xfrm>
            <a:off x="574965" y="561086"/>
            <a:ext cx="10270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Quick</a:t>
            </a: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Glance</a:t>
            </a: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of</a:t>
            </a: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Quantization</a:t>
            </a:r>
            <a:endParaRPr lang="zh-CN" altLang="en-US" sz="2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TextBox 57">
            <a:extLst>
              <a:ext uri="{FF2B5EF4-FFF2-40B4-BE49-F238E27FC236}">
                <a16:creationId xmlns:a16="http://schemas.microsoft.com/office/drawing/2014/main" id="{C7E17F0C-1A59-E538-F8C7-2D008C4BDF5C}"/>
              </a:ext>
            </a:extLst>
          </p:cNvPr>
          <p:cNvSpPr txBox="1"/>
          <p:nvPr/>
        </p:nvSpPr>
        <p:spPr bwMode="auto">
          <a:xfrm>
            <a:off x="574965" y="1255951"/>
            <a:ext cx="4108246" cy="54426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kumimoji="1" sz="26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altLang="zh-CN" sz="2800" b="1" dirty="0">
                <a:solidFill>
                  <a:prstClr val="black"/>
                </a:solidFill>
              </a:rPr>
              <a:t>Backward</a:t>
            </a:r>
            <a:r>
              <a:rPr lang="zh-CN" altLang="en-US" sz="2800" b="1" dirty="0">
                <a:solidFill>
                  <a:prstClr val="black"/>
                </a:solidFill>
              </a:rPr>
              <a:t> </a:t>
            </a:r>
            <a:r>
              <a:rPr lang="en-US" altLang="zh-CN" sz="2800" b="1" dirty="0">
                <a:solidFill>
                  <a:prstClr val="black"/>
                </a:solidFill>
              </a:rPr>
              <a:t>Path</a:t>
            </a:r>
            <a:r>
              <a:rPr lang="zh-CN" altLang="en-US" sz="2800" b="1" dirty="0">
                <a:solidFill>
                  <a:prstClr val="black"/>
                </a:solidFill>
              </a:rPr>
              <a:t> </a:t>
            </a:r>
            <a:r>
              <a:rPr lang="en-US" altLang="zh-CN" sz="2800" b="1" dirty="0">
                <a:solidFill>
                  <a:prstClr val="black"/>
                </a:solidFill>
              </a:rPr>
              <a:t>for</a:t>
            </a:r>
            <a:r>
              <a:rPr lang="zh-CN" altLang="en-US" sz="2800" b="1" dirty="0">
                <a:solidFill>
                  <a:prstClr val="black"/>
                </a:solidFill>
              </a:rPr>
              <a:t> </a:t>
            </a:r>
            <a:r>
              <a:rPr lang="en-US" altLang="zh-CN" sz="2800" b="1" dirty="0">
                <a:solidFill>
                  <a:prstClr val="black"/>
                </a:solidFill>
              </a:rPr>
              <a:t>QAT</a:t>
            </a:r>
          </a:p>
        </p:txBody>
      </p:sp>
    </p:spTree>
    <p:extLst>
      <p:ext uri="{BB962C8B-B14F-4D97-AF65-F5344CB8AC3E}">
        <p14:creationId xmlns:p14="http://schemas.microsoft.com/office/powerpoint/2010/main" val="2894870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D2D81-5F54-7D92-45FB-7C9689B96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1">
            <a:extLst>
              <a:ext uri="{FF2B5EF4-FFF2-40B4-BE49-F238E27FC236}">
                <a16:creationId xmlns:a16="http://schemas.microsoft.com/office/drawing/2014/main" id="{F24B3B0F-A88F-4B1C-6B63-A985283FF207}"/>
              </a:ext>
            </a:extLst>
          </p:cNvPr>
          <p:cNvSpPr txBox="1"/>
          <p:nvPr/>
        </p:nvSpPr>
        <p:spPr>
          <a:xfrm>
            <a:off x="11762155" y="6472617"/>
            <a:ext cx="429846" cy="38538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7F30C9-F08D-49C1-A180-C453912CBC58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15</a:t>
            </a:fld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A444134-F162-C7DE-2DC0-886E1BAB3C56}"/>
              </a:ext>
            </a:extLst>
          </p:cNvPr>
          <p:cNvGrpSpPr/>
          <p:nvPr/>
        </p:nvGrpSpPr>
        <p:grpSpPr>
          <a:xfrm>
            <a:off x="717165" y="2058005"/>
            <a:ext cx="4758084" cy="3629117"/>
            <a:chOff x="1843438" y="1400083"/>
            <a:chExt cx="7994702" cy="5072534"/>
          </a:xfrm>
        </p:grpSpPr>
        <p:sp>
          <p:nvSpPr>
            <p:cNvPr id="9" name="TextBox 57">
              <a:extLst>
                <a:ext uri="{FF2B5EF4-FFF2-40B4-BE49-F238E27FC236}">
                  <a16:creationId xmlns:a16="http://schemas.microsoft.com/office/drawing/2014/main" id="{C7044846-4796-DB77-8949-4CDD40F55D52}"/>
                </a:ext>
              </a:extLst>
            </p:cNvPr>
            <p:cNvSpPr txBox="1"/>
            <p:nvPr/>
          </p:nvSpPr>
          <p:spPr bwMode="auto">
            <a:xfrm>
              <a:off x="1857356" y="1400083"/>
              <a:ext cx="7980784" cy="7607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lv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kumimoji="1" sz="2400" b="1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</a:lstStyle>
            <a:p>
              <a:r>
                <a:rPr lang="en-US" altLang="zh-CN" dirty="0"/>
                <a:t>1. Motivation</a:t>
              </a:r>
              <a:endParaRPr lang="zh-CN" altLang="en-US" dirty="0"/>
            </a:p>
          </p:txBody>
        </p:sp>
        <p:sp>
          <p:nvSpPr>
            <p:cNvPr id="2" name="TextBox 57">
              <a:extLst>
                <a:ext uri="{FF2B5EF4-FFF2-40B4-BE49-F238E27FC236}">
                  <a16:creationId xmlns:a16="http://schemas.microsoft.com/office/drawing/2014/main" id="{BDC806F4-DF2B-3CA1-1B19-38EC4BDDCA7B}"/>
                </a:ext>
              </a:extLst>
            </p:cNvPr>
            <p:cNvSpPr txBox="1"/>
            <p:nvPr/>
          </p:nvSpPr>
          <p:spPr bwMode="auto">
            <a:xfrm>
              <a:off x="1843441" y="2478034"/>
              <a:ext cx="7980784" cy="7607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lv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kumimoji="1" sz="2400" b="1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</a:lstStyle>
            <a:p>
              <a:r>
                <a:rPr lang="en-US" altLang="zh-CN" dirty="0"/>
                <a:t>2. Quick</a:t>
              </a:r>
              <a:r>
                <a:rPr lang="zh-CN" altLang="en-US" dirty="0"/>
                <a:t> </a:t>
              </a:r>
              <a:r>
                <a:rPr lang="en-US" altLang="zh-CN" dirty="0"/>
                <a:t>Glance</a:t>
              </a:r>
              <a:r>
                <a:rPr lang="zh-CN" altLang="en-US" dirty="0"/>
                <a:t> </a:t>
              </a:r>
              <a:r>
                <a:rPr lang="en-US" altLang="zh-CN" dirty="0"/>
                <a:t>of</a:t>
              </a:r>
              <a:r>
                <a:rPr lang="zh-CN" altLang="en-US" dirty="0"/>
                <a:t> </a:t>
              </a:r>
              <a:r>
                <a:rPr lang="en-US" altLang="zh-CN" dirty="0"/>
                <a:t>Quantization</a:t>
              </a:r>
            </a:p>
          </p:txBody>
        </p:sp>
        <p:sp>
          <p:nvSpPr>
            <p:cNvPr id="3" name="TextBox 57">
              <a:extLst>
                <a:ext uri="{FF2B5EF4-FFF2-40B4-BE49-F238E27FC236}">
                  <a16:creationId xmlns:a16="http://schemas.microsoft.com/office/drawing/2014/main" id="{1283A334-160C-12E3-851D-EC5ADB1226B4}"/>
                </a:ext>
              </a:extLst>
            </p:cNvPr>
            <p:cNvSpPr txBox="1"/>
            <p:nvPr/>
          </p:nvSpPr>
          <p:spPr bwMode="auto">
            <a:xfrm>
              <a:off x="1843440" y="3555985"/>
              <a:ext cx="7980784" cy="7607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 kumimoji="1" sz="2600">
                  <a:solidFill>
                    <a:srgbClr val="00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</a:lstStyle>
            <a:p>
              <a:pPr lvl="0" algn="l">
                <a:lnSpc>
                  <a:spcPct val="100000"/>
                </a:lnSpc>
                <a:defRPr/>
              </a:pPr>
              <a:r>
                <a:rPr lang="en-US" altLang="zh-CN" sz="2400" b="1" dirty="0">
                  <a:solidFill>
                    <a:prstClr val="black"/>
                  </a:solidFill>
                </a:rPr>
                <a:t>3. Proposed</a:t>
              </a:r>
              <a:r>
                <a:rPr lang="zh-CN" altLang="en-US" sz="2400" b="1" dirty="0">
                  <a:solidFill>
                    <a:prstClr val="black"/>
                  </a:solidFill>
                </a:rPr>
                <a:t> </a:t>
              </a:r>
              <a:r>
                <a:rPr lang="en-US" altLang="zh-CN" sz="2400" b="1" dirty="0">
                  <a:solidFill>
                    <a:prstClr val="black"/>
                  </a:solidFill>
                </a:rPr>
                <a:t>Method</a:t>
              </a:r>
            </a:p>
          </p:txBody>
        </p:sp>
        <p:sp>
          <p:nvSpPr>
            <p:cNvPr id="4" name="TextBox 57">
              <a:extLst>
                <a:ext uri="{FF2B5EF4-FFF2-40B4-BE49-F238E27FC236}">
                  <a16:creationId xmlns:a16="http://schemas.microsoft.com/office/drawing/2014/main" id="{E01FCFA2-1E71-6269-26B4-4F56CA78820C}"/>
                </a:ext>
              </a:extLst>
            </p:cNvPr>
            <p:cNvSpPr txBox="1"/>
            <p:nvPr/>
          </p:nvSpPr>
          <p:spPr bwMode="auto">
            <a:xfrm>
              <a:off x="1843439" y="4633936"/>
              <a:ext cx="7980784" cy="7607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lv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kumimoji="1" sz="2400" b="1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</a:lstStyle>
            <a:p>
              <a:r>
                <a:rPr lang="en-US" altLang="zh-CN"/>
                <a:t>4</a:t>
              </a:r>
              <a:r>
                <a:rPr lang="en-US" altLang="zh-CN" dirty="0"/>
                <a:t>. Experiments</a:t>
              </a:r>
            </a:p>
          </p:txBody>
        </p:sp>
        <p:sp>
          <p:nvSpPr>
            <p:cNvPr id="5" name="TextBox 57">
              <a:extLst>
                <a:ext uri="{FF2B5EF4-FFF2-40B4-BE49-F238E27FC236}">
                  <a16:creationId xmlns:a16="http://schemas.microsoft.com/office/drawing/2014/main" id="{AD1A198D-544D-DBC4-7A7A-0357604A0D4A}"/>
                </a:ext>
              </a:extLst>
            </p:cNvPr>
            <p:cNvSpPr txBox="1"/>
            <p:nvPr/>
          </p:nvSpPr>
          <p:spPr bwMode="auto">
            <a:xfrm>
              <a:off x="1843438" y="5711887"/>
              <a:ext cx="7980784" cy="7607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lv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kumimoji="1" sz="2400" b="1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</a:lstStyle>
            <a:p>
              <a:r>
                <a:rPr lang="en-US" altLang="zh-CN" dirty="0"/>
                <a:t>5. Conclusion</a:t>
              </a:r>
            </a:p>
          </p:txBody>
        </p:sp>
      </p:grpSp>
      <p:sp>
        <p:nvSpPr>
          <p:cNvPr id="8" name="TextBox 57">
            <a:extLst>
              <a:ext uri="{FF2B5EF4-FFF2-40B4-BE49-F238E27FC236}">
                <a16:creationId xmlns:a16="http://schemas.microsoft.com/office/drawing/2014/main" id="{BAC9C2F9-FC9C-E9FC-195D-80FDE34ECBFD}"/>
              </a:ext>
            </a:extLst>
          </p:cNvPr>
          <p:cNvSpPr txBox="1"/>
          <p:nvPr/>
        </p:nvSpPr>
        <p:spPr bwMode="auto">
          <a:xfrm>
            <a:off x="6096000" y="2142820"/>
            <a:ext cx="5272373" cy="54426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kumimoji="1" sz="26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lvl="0" algn="l">
              <a:lnSpc>
                <a:spcPct val="100000"/>
              </a:lnSpc>
              <a:defRPr/>
            </a:pPr>
            <a:r>
              <a:rPr lang="en-US" altLang="zh-CN" sz="2400" b="1" dirty="0">
                <a:solidFill>
                  <a:prstClr val="black"/>
                </a:solidFill>
              </a:rPr>
              <a:t>3.1. Quantization</a:t>
            </a:r>
            <a:r>
              <a:rPr lang="zh-CN" altLang="en-US" sz="2400" b="1" dirty="0">
                <a:solidFill>
                  <a:prstClr val="black"/>
                </a:solidFill>
              </a:rPr>
              <a:t> </a:t>
            </a:r>
            <a:r>
              <a:rPr lang="en-US" altLang="zh-CN" sz="2400" b="1" dirty="0">
                <a:solidFill>
                  <a:prstClr val="black"/>
                </a:solidFill>
              </a:rPr>
              <a:t>Baseline</a:t>
            </a:r>
            <a:r>
              <a:rPr lang="zh-CN" altLang="en-US" sz="2400" b="1" dirty="0">
                <a:solidFill>
                  <a:prstClr val="black"/>
                </a:solidFill>
              </a:rPr>
              <a:t> </a:t>
            </a:r>
            <a:r>
              <a:rPr lang="en-US" altLang="zh-CN" sz="2400" b="1" dirty="0">
                <a:solidFill>
                  <a:prstClr val="black"/>
                </a:solidFill>
              </a:rPr>
              <a:t>Model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5ECA0E4-A546-94C0-22AA-7024057A9E14}"/>
              </a:ext>
            </a:extLst>
          </p:cNvPr>
          <p:cNvSpPr txBox="1"/>
          <p:nvPr/>
        </p:nvSpPr>
        <p:spPr>
          <a:xfrm>
            <a:off x="574965" y="561086"/>
            <a:ext cx="1027083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algn="l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Contents</a:t>
            </a:r>
            <a:endParaRPr lang="zh-CN" altLang="en-US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TextBox 57">
            <a:extLst>
              <a:ext uri="{FF2B5EF4-FFF2-40B4-BE49-F238E27FC236}">
                <a16:creationId xmlns:a16="http://schemas.microsoft.com/office/drawing/2014/main" id="{4D0E089F-2AA5-EF6C-7572-00631A0FDA19}"/>
              </a:ext>
            </a:extLst>
          </p:cNvPr>
          <p:cNvSpPr txBox="1"/>
          <p:nvPr/>
        </p:nvSpPr>
        <p:spPr bwMode="auto">
          <a:xfrm>
            <a:off x="6095999" y="3037901"/>
            <a:ext cx="5272373" cy="54426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kumimoji="1" sz="26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lvl="0" algn="l">
              <a:lnSpc>
                <a:spcPct val="100000"/>
              </a:lnSpc>
              <a:defRPr/>
            </a:pPr>
            <a:r>
              <a:rPr lang="en-US" altLang="zh-CN" sz="2400" b="1" dirty="0">
                <a:solidFill>
                  <a:prstClr val="black"/>
                </a:solidFill>
              </a:rPr>
              <a:t>3.2. Spike</a:t>
            </a:r>
            <a:r>
              <a:rPr lang="zh-CN" altLang="en-US" sz="2400" b="1" dirty="0">
                <a:solidFill>
                  <a:prstClr val="black"/>
                </a:solidFill>
              </a:rPr>
              <a:t> </a:t>
            </a:r>
            <a:r>
              <a:rPr lang="en-US" altLang="zh-CN" sz="2400" b="1" dirty="0">
                <a:solidFill>
                  <a:prstClr val="black"/>
                </a:solidFill>
              </a:rPr>
              <a:t>Information</a:t>
            </a:r>
            <a:r>
              <a:rPr lang="zh-CN" altLang="en-US" sz="2400" b="1" dirty="0">
                <a:solidFill>
                  <a:prstClr val="black"/>
                </a:solidFill>
              </a:rPr>
              <a:t> </a:t>
            </a:r>
            <a:r>
              <a:rPr lang="en-US" altLang="zh-CN" sz="2400" b="1" dirty="0">
                <a:solidFill>
                  <a:prstClr val="black"/>
                </a:solidFill>
              </a:rPr>
              <a:t>Distortion</a:t>
            </a:r>
          </a:p>
        </p:txBody>
      </p:sp>
      <p:sp>
        <p:nvSpPr>
          <p:cNvPr id="16" name="TextBox 57">
            <a:extLst>
              <a:ext uri="{FF2B5EF4-FFF2-40B4-BE49-F238E27FC236}">
                <a16:creationId xmlns:a16="http://schemas.microsoft.com/office/drawing/2014/main" id="{A0AFE1A5-FB99-5455-A4E2-1859EE31E738}"/>
              </a:ext>
            </a:extLst>
          </p:cNvPr>
          <p:cNvSpPr txBox="1"/>
          <p:nvPr/>
        </p:nvSpPr>
        <p:spPr bwMode="auto">
          <a:xfrm>
            <a:off x="6091663" y="3932982"/>
            <a:ext cx="5272373" cy="54426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kumimoji="1" sz="26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lvl="0" algn="l">
              <a:lnSpc>
                <a:spcPct val="100000"/>
              </a:lnSpc>
              <a:defRPr/>
            </a:pPr>
            <a:r>
              <a:rPr lang="en-US" altLang="zh-CN" sz="2400" b="1" dirty="0">
                <a:solidFill>
                  <a:prstClr val="black"/>
                </a:solidFill>
              </a:rPr>
              <a:t>3.3. Information-enhanced</a:t>
            </a:r>
            <a:r>
              <a:rPr lang="zh-CN" altLang="en-US" sz="2400" b="1" dirty="0">
                <a:solidFill>
                  <a:prstClr val="black"/>
                </a:solidFill>
              </a:rPr>
              <a:t> </a:t>
            </a:r>
            <a:r>
              <a:rPr lang="en-US" altLang="zh-CN" sz="2400" b="1" dirty="0">
                <a:solidFill>
                  <a:prstClr val="black"/>
                </a:solidFill>
              </a:rPr>
              <a:t>LIF</a:t>
            </a:r>
          </a:p>
        </p:txBody>
      </p:sp>
      <p:sp>
        <p:nvSpPr>
          <p:cNvPr id="17" name="TextBox 57">
            <a:extLst>
              <a:ext uri="{FF2B5EF4-FFF2-40B4-BE49-F238E27FC236}">
                <a16:creationId xmlns:a16="http://schemas.microsoft.com/office/drawing/2014/main" id="{9226D087-8B67-165C-48F6-F1A36EA61159}"/>
              </a:ext>
            </a:extLst>
          </p:cNvPr>
          <p:cNvSpPr txBox="1"/>
          <p:nvPr/>
        </p:nvSpPr>
        <p:spPr bwMode="auto">
          <a:xfrm>
            <a:off x="6091662" y="4828063"/>
            <a:ext cx="5272373" cy="54426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kumimoji="1" sz="26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lvl="0" algn="l">
              <a:lnSpc>
                <a:spcPct val="100000"/>
              </a:lnSpc>
              <a:defRPr/>
            </a:pPr>
            <a:r>
              <a:rPr lang="en-US" altLang="zh-CN" sz="2400" b="1" dirty="0">
                <a:solidFill>
                  <a:prstClr val="black"/>
                </a:solidFill>
              </a:rPr>
              <a:t>3.4. Fine-grained</a:t>
            </a:r>
            <a:r>
              <a:rPr lang="zh-CN" altLang="en-US" sz="2400" b="1" dirty="0">
                <a:solidFill>
                  <a:prstClr val="black"/>
                </a:solidFill>
              </a:rPr>
              <a:t> </a:t>
            </a:r>
            <a:r>
              <a:rPr lang="en-US" altLang="zh-CN" sz="2400" b="1" dirty="0">
                <a:solidFill>
                  <a:prstClr val="black"/>
                </a:solidFill>
              </a:rPr>
              <a:t>Distillation</a:t>
            </a:r>
          </a:p>
        </p:txBody>
      </p:sp>
    </p:spTree>
    <p:extLst>
      <p:ext uri="{BB962C8B-B14F-4D97-AF65-F5344CB8AC3E}">
        <p14:creationId xmlns:p14="http://schemas.microsoft.com/office/powerpoint/2010/main" val="2357778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C2A3C-209A-29F1-AC8D-BC586BE81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62C68CA-352D-B0C9-9740-0E3038E9ADE7}"/>
              </a:ext>
            </a:extLst>
          </p:cNvPr>
          <p:cNvSpPr txBox="1"/>
          <p:nvPr/>
        </p:nvSpPr>
        <p:spPr>
          <a:xfrm>
            <a:off x="574965" y="561086"/>
            <a:ext cx="10270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Proposed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Method</a:t>
            </a:r>
            <a:endParaRPr lang="zh-CN" altLang="en-US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TextBox 57">
            <a:extLst>
              <a:ext uri="{FF2B5EF4-FFF2-40B4-BE49-F238E27FC236}">
                <a16:creationId xmlns:a16="http://schemas.microsoft.com/office/drawing/2014/main" id="{0B7E1ADF-124D-253A-E585-70A5B50ABFCC}"/>
              </a:ext>
            </a:extLst>
          </p:cNvPr>
          <p:cNvSpPr txBox="1"/>
          <p:nvPr/>
        </p:nvSpPr>
        <p:spPr bwMode="auto">
          <a:xfrm>
            <a:off x="574964" y="1255951"/>
            <a:ext cx="8041498" cy="54426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kumimoji="1" sz="26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altLang="zh-CN" sz="2800" b="1" dirty="0">
                <a:solidFill>
                  <a:prstClr val="black"/>
                </a:solidFill>
              </a:rPr>
              <a:t>Quantization</a:t>
            </a:r>
            <a:r>
              <a:rPr lang="zh-CN" altLang="en-US" sz="2800" b="1" dirty="0">
                <a:solidFill>
                  <a:prstClr val="black"/>
                </a:solidFill>
              </a:rPr>
              <a:t> </a:t>
            </a:r>
            <a:r>
              <a:rPr lang="en-US" altLang="zh-CN" sz="2800" b="1" dirty="0">
                <a:solidFill>
                  <a:prstClr val="black"/>
                </a:solidFill>
              </a:rPr>
              <a:t>Baseline</a:t>
            </a:r>
            <a:r>
              <a:rPr lang="zh-CN" altLang="en-US" sz="2800" b="1" dirty="0">
                <a:solidFill>
                  <a:prstClr val="black"/>
                </a:solidFill>
              </a:rPr>
              <a:t> </a:t>
            </a:r>
            <a:r>
              <a:rPr lang="en-US" altLang="zh-CN" sz="2800" b="1" dirty="0">
                <a:solidFill>
                  <a:prstClr val="black"/>
                </a:solidFill>
              </a:rPr>
              <a:t>Spiking Transformer Model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55CB87A-0D9F-5765-EB3F-90313608B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50018"/>
            <a:ext cx="7772400" cy="88227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D1916F5-3CE4-B0A4-C6F0-7F3D7C023DED}"/>
              </a:ext>
            </a:extLst>
          </p:cNvPr>
          <p:cNvSpPr/>
          <p:nvPr/>
        </p:nvSpPr>
        <p:spPr>
          <a:xfrm>
            <a:off x="1238250" y="4552036"/>
            <a:ext cx="1852246" cy="4337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Helvetica" pitchFamily="2" charset="0"/>
                <a:cs typeface="Times New Roman" panose="02020603050405020304" pitchFamily="18" charset="0"/>
              </a:rPr>
              <a:t>FC/Conv</a:t>
            </a:r>
            <a:endParaRPr kumimoji="1" lang="zh-CN" altLang="en-US" dirty="0">
              <a:solidFill>
                <a:schemeClr val="tx1"/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AADE2E3-46ED-4F24-3C79-29189046DE09}"/>
              </a:ext>
            </a:extLst>
          </p:cNvPr>
          <p:cNvSpPr/>
          <p:nvPr/>
        </p:nvSpPr>
        <p:spPr>
          <a:xfrm>
            <a:off x="1238251" y="4985789"/>
            <a:ext cx="1852246" cy="4337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Helvetica" pitchFamily="2" charset="0"/>
                <a:cs typeface="Times New Roman" panose="02020603050405020304" pitchFamily="18" charset="0"/>
              </a:rPr>
              <a:t>Norm</a:t>
            </a:r>
            <a:endParaRPr kumimoji="1" lang="zh-CN" altLang="en-US" dirty="0">
              <a:solidFill>
                <a:schemeClr val="tx1"/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490453A-70E5-862C-658E-6ACF5970C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826" y="3925711"/>
            <a:ext cx="707095" cy="619701"/>
          </a:xfrm>
          <a:prstGeom prst="rect">
            <a:avLst/>
          </a:prstGeom>
        </p:spPr>
      </p:pic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E4034978-D524-4A34-DB49-AECB46D531AD}"/>
              </a:ext>
            </a:extLst>
          </p:cNvPr>
          <p:cNvCxnSpPr>
            <a:cxnSpLocks/>
          </p:cNvCxnSpPr>
          <p:nvPr/>
        </p:nvCxnSpPr>
        <p:spPr>
          <a:xfrm>
            <a:off x="2164375" y="3610237"/>
            <a:ext cx="0" cy="3271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274EFC53-14FB-ED29-440B-CD6CDBF4C5E6}"/>
              </a:ext>
            </a:extLst>
          </p:cNvPr>
          <p:cNvCxnSpPr/>
          <p:nvPr/>
        </p:nvCxnSpPr>
        <p:spPr>
          <a:xfrm>
            <a:off x="2153890" y="5419542"/>
            <a:ext cx="1" cy="6243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C34910A9-CAAE-3045-3662-6E98EF7A8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321" y="6124035"/>
            <a:ext cx="4521200" cy="4318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92A87FC-F9B0-3D8B-8D50-0E76235D55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3209" y="3257474"/>
            <a:ext cx="4068296" cy="345662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052CF15A-0333-7134-B239-48EA313712DD}"/>
              </a:ext>
            </a:extLst>
          </p:cNvPr>
          <p:cNvSpPr txBox="1"/>
          <p:nvPr/>
        </p:nvSpPr>
        <p:spPr>
          <a:xfrm>
            <a:off x="9047484" y="3925711"/>
            <a:ext cx="288719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SNN networks are more sensitive to balance the efficiency and performance.</a:t>
            </a:r>
          </a:p>
          <a:p>
            <a:endParaRPr lang="en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Attention is the most sensitive part in Spiking transformers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6143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BF2BB-F121-D6B8-EE95-FD8F8F7B5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2DAC68E-035E-70DA-2B5B-5808110B0FF0}"/>
              </a:ext>
            </a:extLst>
          </p:cNvPr>
          <p:cNvSpPr txBox="1"/>
          <p:nvPr/>
        </p:nvSpPr>
        <p:spPr>
          <a:xfrm>
            <a:off x="574965" y="561086"/>
            <a:ext cx="10270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Proposed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Method</a:t>
            </a:r>
            <a:endParaRPr lang="zh-CN" altLang="en-US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TextBox 57">
            <a:extLst>
              <a:ext uri="{FF2B5EF4-FFF2-40B4-BE49-F238E27FC236}">
                <a16:creationId xmlns:a16="http://schemas.microsoft.com/office/drawing/2014/main" id="{E2EB5E44-5B89-6E1E-05AF-9FF120CB3D12}"/>
              </a:ext>
            </a:extLst>
          </p:cNvPr>
          <p:cNvSpPr txBox="1"/>
          <p:nvPr/>
        </p:nvSpPr>
        <p:spPr bwMode="auto">
          <a:xfrm>
            <a:off x="574964" y="1255951"/>
            <a:ext cx="8041498" cy="54426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kumimoji="1" sz="26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altLang="zh-CN" sz="2800" b="1" dirty="0">
                <a:solidFill>
                  <a:prstClr val="black"/>
                </a:solidFill>
              </a:rPr>
              <a:t>Quantization</a:t>
            </a:r>
            <a:r>
              <a:rPr lang="zh-CN" altLang="en-US" sz="2800" b="1" dirty="0">
                <a:solidFill>
                  <a:prstClr val="black"/>
                </a:solidFill>
              </a:rPr>
              <a:t> </a:t>
            </a:r>
            <a:r>
              <a:rPr lang="en-US" altLang="zh-CN" sz="2800" b="1" dirty="0">
                <a:solidFill>
                  <a:prstClr val="black"/>
                </a:solidFill>
              </a:rPr>
              <a:t>Baseline</a:t>
            </a:r>
            <a:r>
              <a:rPr lang="zh-CN" altLang="en-US" sz="2800" b="1" dirty="0">
                <a:solidFill>
                  <a:prstClr val="black"/>
                </a:solidFill>
              </a:rPr>
              <a:t> </a:t>
            </a:r>
            <a:r>
              <a:rPr lang="en-US" altLang="zh-CN" sz="2800" b="1" dirty="0">
                <a:solidFill>
                  <a:prstClr val="black"/>
                </a:solidFill>
              </a:rPr>
              <a:t>Spiking Transformer Model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533A503-7B29-F725-CC7B-5C624EBAD74A}"/>
              </a:ext>
            </a:extLst>
          </p:cNvPr>
          <p:cNvSpPr txBox="1"/>
          <p:nvPr/>
        </p:nvSpPr>
        <p:spPr>
          <a:xfrm>
            <a:off x="9013048" y="3201811"/>
            <a:ext cx="293496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bimodal distribution in SNN and normal distribution in ANN</a:t>
            </a:r>
          </a:p>
          <a:p>
            <a:endParaRPr lang="en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information representation capability of the Q-SDSA is severely limited compared to that of ANNs.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46F07B0-4012-C303-4BDA-545E16B01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62" y="2154024"/>
            <a:ext cx="7772400" cy="434065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7C28FFC-9CDD-3025-C71E-8209A027FB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0265"/>
          <a:stretch>
            <a:fillRect/>
          </a:stretch>
        </p:blipFill>
        <p:spPr>
          <a:xfrm>
            <a:off x="447476" y="2154023"/>
            <a:ext cx="497327" cy="434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826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0FA9D-1F73-9D5E-AE81-88D924C3F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B841A46-0B4C-2CEC-2502-33E4E482C1E8}"/>
              </a:ext>
            </a:extLst>
          </p:cNvPr>
          <p:cNvSpPr txBox="1"/>
          <p:nvPr/>
        </p:nvSpPr>
        <p:spPr>
          <a:xfrm>
            <a:off x="574965" y="561086"/>
            <a:ext cx="10270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Proposed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Method</a:t>
            </a:r>
            <a:endParaRPr lang="zh-CN" altLang="en-US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TextBox 57">
            <a:extLst>
              <a:ext uri="{FF2B5EF4-FFF2-40B4-BE49-F238E27FC236}">
                <a16:creationId xmlns:a16="http://schemas.microsoft.com/office/drawing/2014/main" id="{7A0D30D2-11C7-3FA1-80BE-010A0C317DDC}"/>
              </a:ext>
            </a:extLst>
          </p:cNvPr>
          <p:cNvSpPr txBox="1"/>
          <p:nvPr/>
        </p:nvSpPr>
        <p:spPr bwMode="auto">
          <a:xfrm>
            <a:off x="574964" y="1255951"/>
            <a:ext cx="4720936" cy="54426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kumimoji="1" sz="26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altLang="zh-CN" sz="2800" b="1" dirty="0">
                <a:solidFill>
                  <a:prstClr val="black"/>
                </a:solidFill>
              </a:rPr>
              <a:t>Spike Information Distortion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78A0AD-403E-B515-87DF-0DC712FA7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64" y="1910301"/>
            <a:ext cx="10797886" cy="171331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AA0FCF1-8984-E853-CFDA-E794D2B50A01}"/>
              </a:ext>
            </a:extLst>
          </p:cNvPr>
          <p:cNvSpPr/>
          <p:nvPr/>
        </p:nvSpPr>
        <p:spPr>
          <a:xfrm>
            <a:off x="4485503" y="2940908"/>
            <a:ext cx="383059" cy="488092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15FC495-A5E7-8FF9-3F15-88B8D2FD3888}"/>
              </a:ext>
            </a:extLst>
          </p:cNvPr>
          <p:cNvSpPr/>
          <p:nvPr/>
        </p:nvSpPr>
        <p:spPr>
          <a:xfrm>
            <a:off x="4998081" y="2944783"/>
            <a:ext cx="383059" cy="488092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FDCAB8F4-8592-741E-E8D1-8DF1610425E3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758339" y="3429000"/>
            <a:ext cx="918694" cy="4765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868528EF-2C81-8F39-A75A-1754F7E7503A}"/>
              </a:ext>
            </a:extLst>
          </p:cNvPr>
          <p:cNvSpPr txBox="1"/>
          <p:nvPr/>
        </p:nvSpPr>
        <p:spPr>
          <a:xfrm>
            <a:off x="2537847" y="3850101"/>
            <a:ext cx="23307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 score in quantized spiking Transformer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297C9CA-D1C1-4B48-68CC-833E2C053356}"/>
              </a:ext>
            </a:extLst>
          </p:cNvPr>
          <p:cNvSpPr txBox="1"/>
          <p:nvPr/>
        </p:nvSpPr>
        <p:spPr>
          <a:xfrm>
            <a:off x="4998081" y="3850101"/>
            <a:ext cx="23307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 score in quantized Transformer</a:t>
            </a: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BDF3BFBA-1A50-147C-98FD-119939DF848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5189611" y="3432875"/>
            <a:ext cx="784296" cy="4726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3E40B972-1BF9-59BC-270F-353408C81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613" y="5300349"/>
            <a:ext cx="5430587" cy="603399"/>
          </a:xfrm>
          <a:prstGeom prst="rect">
            <a:avLst/>
          </a:prstGeom>
        </p:spPr>
      </p:pic>
      <p:sp>
        <p:nvSpPr>
          <p:cNvPr id="19" name="TextBox 57">
            <a:extLst>
              <a:ext uri="{FF2B5EF4-FFF2-40B4-BE49-F238E27FC236}">
                <a16:creationId xmlns:a16="http://schemas.microsoft.com/office/drawing/2014/main" id="{9352F743-F1C8-EDCC-9255-B0643074B2DD}"/>
              </a:ext>
            </a:extLst>
          </p:cNvPr>
          <p:cNvSpPr txBox="1"/>
          <p:nvPr/>
        </p:nvSpPr>
        <p:spPr bwMode="auto">
          <a:xfrm>
            <a:off x="898145" y="4832601"/>
            <a:ext cx="4720936" cy="54426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kumimoji="1" sz="26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r>
              <a:rPr lang="en" altLang="zh-CN" sz="2000" dirty="0">
                <a:effectLst/>
              </a:rPr>
              <a:t>A bi-level optimization problem: </a:t>
            </a:r>
          </a:p>
        </p:txBody>
      </p:sp>
    </p:spTree>
    <p:extLst>
      <p:ext uri="{BB962C8B-B14F-4D97-AF65-F5344CB8AC3E}">
        <p14:creationId xmlns:p14="http://schemas.microsoft.com/office/powerpoint/2010/main" val="1676614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FE6F9-1757-0ABE-2A3B-2F9817CE2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C7EA8D5-8E8A-1F1A-FC7E-E5446ABA8BF0}"/>
              </a:ext>
            </a:extLst>
          </p:cNvPr>
          <p:cNvSpPr txBox="1"/>
          <p:nvPr/>
        </p:nvSpPr>
        <p:spPr>
          <a:xfrm>
            <a:off x="574965" y="561086"/>
            <a:ext cx="10270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Proposed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Method</a:t>
            </a:r>
            <a:endParaRPr lang="zh-CN" altLang="en-US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TextBox 57">
            <a:extLst>
              <a:ext uri="{FF2B5EF4-FFF2-40B4-BE49-F238E27FC236}">
                <a16:creationId xmlns:a16="http://schemas.microsoft.com/office/drawing/2014/main" id="{8898A329-F608-508B-D83F-35518C41CB36}"/>
              </a:ext>
            </a:extLst>
          </p:cNvPr>
          <p:cNvSpPr txBox="1"/>
          <p:nvPr/>
        </p:nvSpPr>
        <p:spPr bwMode="auto">
          <a:xfrm>
            <a:off x="468673" y="1255951"/>
            <a:ext cx="6266977" cy="54426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kumimoji="1" sz="26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altLang="zh-CN" sz="2800" b="1" dirty="0">
                <a:solidFill>
                  <a:prstClr val="black"/>
                </a:solidFill>
              </a:rPr>
              <a:t>Low-level: Information-enhanced</a:t>
            </a:r>
            <a:r>
              <a:rPr lang="zh-CN" altLang="en-US" sz="2800" b="1" dirty="0">
                <a:solidFill>
                  <a:prstClr val="black"/>
                </a:solidFill>
              </a:rPr>
              <a:t> </a:t>
            </a:r>
            <a:r>
              <a:rPr lang="en-US" altLang="zh-CN" sz="2800" b="1" dirty="0">
                <a:solidFill>
                  <a:prstClr val="black"/>
                </a:solidFill>
              </a:rPr>
              <a:t>LIF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30895E7-89C8-8EC0-0F64-24B2E18B5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73" y="2495076"/>
            <a:ext cx="6684216" cy="29192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EEB9FA5-48CF-32EE-F1BD-C3CBDA50B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889" y="1934750"/>
            <a:ext cx="4812406" cy="146506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C93F211-7EF6-C679-145F-EC65DF7F6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4252" y="4749032"/>
            <a:ext cx="3692912" cy="73035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3828012-5E38-8C84-133F-26E209F43B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8340"/>
          <a:stretch>
            <a:fillRect/>
          </a:stretch>
        </p:blipFill>
        <p:spPr>
          <a:xfrm>
            <a:off x="7152889" y="4285187"/>
            <a:ext cx="4812406" cy="46384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B900FCD-8605-F593-F534-615B36221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6528" y="1162580"/>
            <a:ext cx="1275586" cy="54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1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F5312-6EA0-6A72-5833-D5A0DF6ED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1">
            <a:extLst>
              <a:ext uri="{FF2B5EF4-FFF2-40B4-BE49-F238E27FC236}">
                <a16:creationId xmlns:a16="http://schemas.microsoft.com/office/drawing/2014/main" id="{94D9A111-B549-C0DD-6EAD-DC92753713CF}"/>
              </a:ext>
            </a:extLst>
          </p:cNvPr>
          <p:cNvSpPr txBox="1"/>
          <p:nvPr/>
        </p:nvSpPr>
        <p:spPr>
          <a:xfrm>
            <a:off x="11762155" y="6472617"/>
            <a:ext cx="429846" cy="38538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7F30C9-F08D-49C1-A180-C453912CBC58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</a:t>
            </a:fld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D2832BFA-2E49-947C-50B8-2E513ADF8598}"/>
              </a:ext>
            </a:extLst>
          </p:cNvPr>
          <p:cNvGrpSpPr/>
          <p:nvPr/>
        </p:nvGrpSpPr>
        <p:grpSpPr>
          <a:xfrm>
            <a:off x="717165" y="2058005"/>
            <a:ext cx="4758084" cy="3629117"/>
            <a:chOff x="1843438" y="1400083"/>
            <a:chExt cx="7994702" cy="5072534"/>
          </a:xfrm>
        </p:grpSpPr>
        <p:sp>
          <p:nvSpPr>
            <p:cNvPr id="9" name="TextBox 57">
              <a:extLst>
                <a:ext uri="{FF2B5EF4-FFF2-40B4-BE49-F238E27FC236}">
                  <a16:creationId xmlns:a16="http://schemas.microsoft.com/office/drawing/2014/main" id="{20497AA3-E57B-6E3E-AAAD-254613AE3F14}"/>
                </a:ext>
              </a:extLst>
            </p:cNvPr>
            <p:cNvSpPr txBox="1"/>
            <p:nvPr/>
          </p:nvSpPr>
          <p:spPr bwMode="auto">
            <a:xfrm>
              <a:off x="1857356" y="1400083"/>
              <a:ext cx="7980784" cy="7607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 kumimoji="1" sz="2600">
                  <a:solidFill>
                    <a:srgbClr val="00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</a:lstStyle>
            <a:p>
              <a:pPr lvl="0" algn="l">
                <a:lnSpc>
                  <a:spcPct val="100000"/>
                </a:lnSpc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+mn-cs"/>
                </a:rPr>
                <a:t>1</a:t>
              </a:r>
              <a:r>
                <a:rPr lang="en-US" altLang="zh-CN" sz="2400" b="1" dirty="0">
                  <a:solidFill>
                    <a:prstClr val="black"/>
                  </a:solidFill>
                </a:rPr>
                <a:t>. Motivation</a:t>
              </a:r>
              <a:endPara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" name="TextBox 57">
              <a:extLst>
                <a:ext uri="{FF2B5EF4-FFF2-40B4-BE49-F238E27FC236}">
                  <a16:creationId xmlns:a16="http://schemas.microsoft.com/office/drawing/2014/main" id="{031B2386-1F71-590D-53F1-A03F17E1885C}"/>
                </a:ext>
              </a:extLst>
            </p:cNvPr>
            <p:cNvSpPr txBox="1"/>
            <p:nvPr/>
          </p:nvSpPr>
          <p:spPr bwMode="auto">
            <a:xfrm>
              <a:off x="1843441" y="2478034"/>
              <a:ext cx="7980784" cy="7607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 kumimoji="1" sz="2600">
                  <a:solidFill>
                    <a:srgbClr val="00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</a:lstStyle>
            <a:p>
              <a:pPr lvl="0" algn="l">
                <a:lnSpc>
                  <a:spcPct val="100000"/>
                </a:lnSpc>
                <a:defRPr/>
              </a:pPr>
              <a:r>
                <a:rPr lang="en-US" altLang="zh-CN" sz="2400" b="1" dirty="0">
                  <a:solidFill>
                    <a:schemeClr val="bg1">
                      <a:lumMod val="75000"/>
                    </a:schemeClr>
                  </a:solidFill>
                </a:rPr>
                <a:t>2. Quick</a:t>
              </a:r>
              <a:r>
                <a:rPr lang="zh-CN" altLang="en-US" sz="2400" b="1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n-US" altLang="zh-CN" sz="2400" b="1" dirty="0">
                  <a:solidFill>
                    <a:schemeClr val="bg1">
                      <a:lumMod val="75000"/>
                    </a:schemeClr>
                  </a:solidFill>
                </a:rPr>
                <a:t>Glance</a:t>
              </a:r>
              <a:r>
                <a:rPr lang="zh-CN" altLang="en-US" sz="2400" b="1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n-US" altLang="zh-CN" sz="2400" b="1" dirty="0">
                  <a:solidFill>
                    <a:schemeClr val="bg1">
                      <a:lumMod val="75000"/>
                    </a:schemeClr>
                  </a:solidFill>
                </a:rPr>
                <a:t>of</a:t>
              </a:r>
              <a:r>
                <a:rPr lang="zh-CN" altLang="en-US" sz="2400" b="1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n-US" altLang="zh-CN" sz="2400" b="1" dirty="0">
                  <a:solidFill>
                    <a:schemeClr val="bg1">
                      <a:lumMod val="75000"/>
                    </a:schemeClr>
                  </a:solidFill>
                </a:rPr>
                <a:t>Quantization</a:t>
              </a:r>
            </a:p>
          </p:txBody>
        </p:sp>
        <p:sp>
          <p:nvSpPr>
            <p:cNvPr id="3" name="TextBox 57">
              <a:extLst>
                <a:ext uri="{FF2B5EF4-FFF2-40B4-BE49-F238E27FC236}">
                  <a16:creationId xmlns:a16="http://schemas.microsoft.com/office/drawing/2014/main" id="{91A0F72E-55AC-7174-697D-4057A4FE3CE0}"/>
                </a:ext>
              </a:extLst>
            </p:cNvPr>
            <p:cNvSpPr txBox="1"/>
            <p:nvPr/>
          </p:nvSpPr>
          <p:spPr bwMode="auto">
            <a:xfrm>
              <a:off x="1843440" y="3555985"/>
              <a:ext cx="7980784" cy="7607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 kumimoji="1" sz="2600">
                  <a:solidFill>
                    <a:srgbClr val="00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</a:lstStyle>
            <a:p>
              <a:pPr lvl="0" algn="l">
                <a:lnSpc>
                  <a:spcPct val="100000"/>
                </a:lnSpc>
                <a:defRPr/>
              </a:pPr>
              <a:r>
                <a:rPr lang="en-US" altLang="zh-CN" sz="2400" b="1" dirty="0">
                  <a:solidFill>
                    <a:schemeClr val="bg1">
                      <a:lumMod val="75000"/>
                    </a:schemeClr>
                  </a:solidFill>
                </a:rPr>
                <a:t>3. Proposed</a:t>
              </a:r>
              <a:r>
                <a:rPr lang="zh-CN" altLang="en-US" sz="2400" b="1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n-US" altLang="zh-CN" sz="2400" b="1" dirty="0">
                  <a:solidFill>
                    <a:schemeClr val="bg1">
                      <a:lumMod val="75000"/>
                    </a:schemeClr>
                  </a:solidFill>
                </a:rPr>
                <a:t>Method</a:t>
              </a:r>
            </a:p>
          </p:txBody>
        </p:sp>
        <p:sp>
          <p:nvSpPr>
            <p:cNvPr id="4" name="TextBox 57">
              <a:extLst>
                <a:ext uri="{FF2B5EF4-FFF2-40B4-BE49-F238E27FC236}">
                  <a16:creationId xmlns:a16="http://schemas.microsoft.com/office/drawing/2014/main" id="{5A59C6E4-A745-B3E2-EE9A-BE1AB7C81355}"/>
                </a:ext>
              </a:extLst>
            </p:cNvPr>
            <p:cNvSpPr txBox="1"/>
            <p:nvPr/>
          </p:nvSpPr>
          <p:spPr bwMode="auto">
            <a:xfrm>
              <a:off x="1843439" y="4633936"/>
              <a:ext cx="7980784" cy="7607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 kumimoji="1" sz="2600">
                  <a:solidFill>
                    <a:srgbClr val="00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</a:lstStyle>
            <a:p>
              <a:pPr lvl="0" algn="l">
                <a:lnSpc>
                  <a:spcPct val="100000"/>
                </a:lnSpc>
                <a:defRPr/>
              </a:pPr>
              <a:r>
                <a:rPr lang="en-US" altLang="zh-CN" sz="2400" b="1" dirty="0">
                  <a:solidFill>
                    <a:schemeClr val="bg1">
                      <a:lumMod val="75000"/>
                    </a:schemeClr>
                  </a:solidFill>
                </a:rPr>
                <a:t>4. Experiments</a:t>
              </a:r>
            </a:p>
          </p:txBody>
        </p:sp>
        <p:sp>
          <p:nvSpPr>
            <p:cNvPr id="5" name="TextBox 57">
              <a:extLst>
                <a:ext uri="{FF2B5EF4-FFF2-40B4-BE49-F238E27FC236}">
                  <a16:creationId xmlns:a16="http://schemas.microsoft.com/office/drawing/2014/main" id="{0C8DE945-E63E-B867-4E7B-7A86B7719346}"/>
                </a:ext>
              </a:extLst>
            </p:cNvPr>
            <p:cNvSpPr txBox="1"/>
            <p:nvPr/>
          </p:nvSpPr>
          <p:spPr bwMode="auto">
            <a:xfrm>
              <a:off x="1843438" y="5711887"/>
              <a:ext cx="7980784" cy="7607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 kumimoji="1" sz="2600">
                  <a:solidFill>
                    <a:srgbClr val="00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</a:lstStyle>
            <a:p>
              <a:pPr lvl="0" algn="l">
                <a:lnSpc>
                  <a:spcPct val="100000"/>
                </a:lnSpc>
                <a:defRPr/>
              </a:pPr>
              <a:r>
                <a:rPr lang="en-US" altLang="zh-CN" sz="2400" b="1" dirty="0">
                  <a:solidFill>
                    <a:schemeClr val="bg1">
                      <a:lumMod val="75000"/>
                    </a:schemeClr>
                  </a:solidFill>
                </a:rPr>
                <a:t>5. Conclusion</a:t>
              </a:r>
            </a:p>
          </p:txBody>
        </p:sp>
      </p:grpSp>
      <p:sp>
        <p:nvSpPr>
          <p:cNvPr id="8" name="TextBox 57">
            <a:extLst>
              <a:ext uri="{FF2B5EF4-FFF2-40B4-BE49-F238E27FC236}">
                <a16:creationId xmlns:a16="http://schemas.microsoft.com/office/drawing/2014/main" id="{6559D0FB-102C-C42C-D3B5-9244CDC59704}"/>
              </a:ext>
            </a:extLst>
          </p:cNvPr>
          <p:cNvSpPr txBox="1"/>
          <p:nvPr/>
        </p:nvSpPr>
        <p:spPr bwMode="auto">
          <a:xfrm>
            <a:off x="6096000" y="1442675"/>
            <a:ext cx="5272373" cy="54426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kumimoji="1" sz="26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lvl="0" algn="l">
              <a:lnSpc>
                <a:spcPct val="100000"/>
              </a:lnSpc>
              <a:defRPr/>
            </a:pPr>
            <a:r>
              <a:rPr lang="en-US" altLang="zh-CN" sz="2400" b="1" dirty="0">
                <a:solidFill>
                  <a:prstClr val="black"/>
                </a:solidFill>
              </a:rPr>
              <a:t>1.1. Scalable</a:t>
            </a:r>
            <a:r>
              <a:rPr lang="zh-CN" altLang="en-US" sz="2400" b="1" dirty="0">
                <a:solidFill>
                  <a:prstClr val="black"/>
                </a:solidFill>
              </a:rPr>
              <a:t> </a:t>
            </a:r>
            <a:r>
              <a:rPr lang="en-US" altLang="zh-CN" sz="2400" b="1" dirty="0">
                <a:solidFill>
                  <a:prstClr val="black"/>
                </a:solidFill>
              </a:rPr>
              <a:t>AI</a:t>
            </a:r>
            <a:r>
              <a:rPr lang="zh-CN" altLang="en-US" sz="2400" b="1" dirty="0">
                <a:solidFill>
                  <a:prstClr val="black"/>
                </a:solidFill>
              </a:rPr>
              <a:t> </a:t>
            </a:r>
            <a:r>
              <a:rPr lang="en-US" altLang="zh-CN" sz="2400" b="1" dirty="0">
                <a:solidFill>
                  <a:prstClr val="black"/>
                </a:solidFill>
              </a:rPr>
              <a:t>Nowadays</a:t>
            </a:r>
          </a:p>
        </p:txBody>
      </p:sp>
      <p:sp>
        <p:nvSpPr>
          <p:cNvPr id="11" name="TextBox 57">
            <a:extLst>
              <a:ext uri="{FF2B5EF4-FFF2-40B4-BE49-F238E27FC236}">
                <a16:creationId xmlns:a16="http://schemas.microsoft.com/office/drawing/2014/main" id="{99125F8A-BC75-71AA-C8AD-DC797BEB841D}"/>
              </a:ext>
            </a:extLst>
          </p:cNvPr>
          <p:cNvSpPr txBox="1"/>
          <p:nvPr/>
        </p:nvSpPr>
        <p:spPr bwMode="auto">
          <a:xfrm>
            <a:off x="6095999" y="2284959"/>
            <a:ext cx="5272373" cy="54426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kumimoji="1" sz="26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lvl="0" algn="l">
              <a:lnSpc>
                <a:spcPct val="100000"/>
              </a:lnSpc>
              <a:defRPr/>
            </a:pPr>
            <a:r>
              <a:rPr lang="en-US" altLang="zh-CN" sz="2400" b="1" dirty="0">
                <a:solidFill>
                  <a:prstClr val="black"/>
                </a:solidFill>
              </a:rPr>
              <a:t>1.2. Energy-hungry</a:t>
            </a:r>
            <a:r>
              <a:rPr lang="zh-CN" altLang="en-US" sz="2400" b="1" dirty="0">
                <a:solidFill>
                  <a:prstClr val="black"/>
                </a:solidFill>
              </a:rPr>
              <a:t> </a:t>
            </a:r>
            <a:r>
              <a:rPr lang="en-US" altLang="zh-CN" sz="2400" b="1" dirty="0">
                <a:solidFill>
                  <a:prstClr val="black"/>
                </a:solidFill>
              </a:rPr>
              <a:t>AI</a:t>
            </a:r>
            <a:r>
              <a:rPr lang="zh-CN" altLang="en-US" sz="2400" b="1" dirty="0">
                <a:solidFill>
                  <a:prstClr val="black"/>
                </a:solidFill>
              </a:rPr>
              <a:t> </a:t>
            </a:r>
            <a:r>
              <a:rPr lang="en-US" altLang="zh-CN" sz="2400" b="1" dirty="0">
                <a:solidFill>
                  <a:prstClr val="black"/>
                </a:solidFill>
              </a:rPr>
              <a:t>development</a:t>
            </a:r>
          </a:p>
        </p:txBody>
      </p:sp>
      <p:sp>
        <p:nvSpPr>
          <p:cNvPr id="12" name="TextBox 57">
            <a:extLst>
              <a:ext uri="{FF2B5EF4-FFF2-40B4-BE49-F238E27FC236}">
                <a16:creationId xmlns:a16="http://schemas.microsoft.com/office/drawing/2014/main" id="{48BA7E34-A950-4622-913A-4DCF030AEC32}"/>
              </a:ext>
            </a:extLst>
          </p:cNvPr>
          <p:cNvSpPr txBox="1"/>
          <p:nvPr/>
        </p:nvSpPr>
        <p:spPr bwMode="auto">
          <a:xfrm>
            <a:off x="6095998" y="3127243"/>
            <a:ext cx="5272373" cy="54426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kumimoji="1" sz="26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lvl="0" algn="l">
              <a:lnSpc>
                <a:spcPct val="100000"/>
              </a:lnSpc>
              <a:defRPr/>
            </a:pPr>
            <a:r>
              <a:rPr lang="en-US" altLang="zh-CN" sz="2400" b="1" dirty="0">
                <a:solidFill>
                  <a:prstClr val="black"/>
                </a:solidFill>
              </a:rPr>
              <a:t>1.3. Lightweight</a:t>
            </a:r>
            <a:r>
              <a:rPr lang="zh-CN" altLang="en-US" sz="2400" b="1" dirty="0">
                <a:solidFill>
                  <a:prstClr val="black"/>
                </a:solidFill>
              </a:rPr>
              <a:t> </a:t>
            </a:r>
            <a:r>
              <a:rPr lang="en-US" altLang="zh-CN" sz="2400" b="1" dirty="0">
                <a:solidFill>
                  <a:prstClr val="black"/>
                </a:solidFill>
              </a:rPr>
              <a:t>Neural</a:t>
            </a:r>
            <a:r>
              <a:rPr lang="zh-CN" altLang="en-US" sz="2400" b="1" dirty="0">
                <a:solidFill>
                  <a:prstClr val="black"/>
                </a:solidFill>
              </a:rPr>
              <a:t> </a:t>
            </a:r>
            <a:r>
              <a:rPr lang="en-US" altLang="zh-CN" sz="2400" b="1" dirty="0">
                <a:solidFill>
                  <a:prstClr val="black"/>
                </a:solidFill>
              </a:rPr>
              <a:t>Networks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8968CE9-A4F5-4ADA-3B5B-8385343FBCFA}"/>
              </a:ext>
            </a:extLst>
          </p:cNvPr>
          <p:cNvSpPr txBox="1"/>
          <p:nvPr/>
        </p:nvSpPr>
        <p:spPr>
          <a:xfrm>
            <a:off x="574965" y="561086"/>
            <a:ext cx="1027083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algn="l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Contents</a:t>
            </a:r>
            <a:endParaRPr lang="zh-CN" altLang="en-US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4296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102B7-5654-D64B-0786-1F19C773E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6A16A9-B493-6443-89DB-0C7A195B22A8}"/>
              </a:ext>
            </a:extLst>
          </p:cNvPr>
          <p:cNvSpPr txBox="1"/>
          <p:nvPr/>
        </p:nvSpPr>
        <p:spPr>
          <a:xfrm>
            <a:off x="574965" y="561086"/>
            <a:ext cx="10270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Proposed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Method</a:t>
            </a:r>
            <a:endParaRPr lang="zh-CN" altLang="en-US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TextBox 57">
            <a:extLst>
              <a:ext uri="{FF2B5EF4-FFF2-40B4-BE49-F238E27FC236}">
                <a16:creationId xmlns:a16="http://schemas.microsoft.com/office/drawing/2014/main" id="{3DDA8E11-059F-D9D4-FA72-2666F170FDB9}"/>
              </a:ext>
            </a:extLst>
          </p:cNvPr>
          <p:cNvSpPr txBox="1"/>
          <p:nvPr/>
        </p:nvSpPr>
        <p:spPr bwMode="auto">
          <a:xfrm>
            <a:off x="468673" y="1255951"/>
            <a:ext cx="6266977" cy="54426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kumimoji="1" sz="26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altLang="zh-CN" sz="2800" b="1" dirty="0">
                <a:solidFill>
                  <a:prstClr val="black"/>
                </a:solidFill>
              </a:rPr>
              <a:t>Low-level: Information-enhanced</a:t>
            </a:r>
            <a:r>
              <a:rPr lang="zh-CN" altLang="en-US" sz="2800" b="1" dirty="0">
                <a:solidFill>
                  <a:prstClr val="black"/>
                </a:solidFill>
              </a:rPr>
              <a:t> </a:t>
            </a:r>
            <a:r>
              <a:rPr lang="en-US" altLang="zh-CN" sz="2800" b="1" dirty="0">
                <a:solidFill>
                  <a:prstClr val="black"/>
                </a:solidFill>
              </a:rPr>
              <a:t>LIF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71AB89-BD8F-0227-C47F-F33365155A19}"/>
              </a:ext>
            </a:extLst>
          </p:cNvPr>
          <p:cNvSpPr txBox="1"/>
          <p:nvPr/>
        </p:nvSpPr>
        <p:spPr>
          <a:xfrm>
            <a:off x="895081" y="3037612"/>
            <a:ext cx="60981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membrane potential rectify function (MPRF) 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9D1DFB5-91DC-D3E7-77E7-239AD5291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760" y="2588164"/>
            <a:ext cx="4932251" cy="3059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A3B830F-ACAF-F235-91A8-EB9B5B3F2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011" y="2028981"/>
            <a:ext cx="3692912" cy="73035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28C2726-0164-82F8-396E-8B41B05FD85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8340"/>
          <a:stretch>
            <a:fillRect/>
          </a:stretch>
        </p:blipFill>
        <p:spPr>
          <a:xfrm>
            <a:off x="1189971" y="1751636"/>
            <a:ext cx="4812406" cy="46384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D6577BE-D9B7-2B6C-326D-076F580AE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0615" y="3426712"/>
            <a:ext cx="5439535" cy="77979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9282554-BA57-60D3-EA30-7E47183C759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69654"/>
          <a:stretch>
            <a:fillRect/>
          </a:stretch>
        </p:blipFill>
        <p:spPr>
          <a:xfrm>
            <a:off x="1857116" y="4777299"/>
            <a:ext cx="1768843" cy="1519615"/>
          </a:xfrm>
          <a:prstGeom prst="rect">
            <a:avLst/>
          </a:prstGeom>
        </p:spPr>
      </p:pic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3325926F-1DE0-F75A-B7A0-6CCEB0A20953}"/>
              </a:ext>
            </a:extLst>
          </p:cNvPr>
          <p:cNvCxnSpPr>
            <a:cxnSpLocks/>
          </p:cNvCxnSpPr>
          <p:nvPr/>
        </p:nvCxnSpPr>
        <p:spPr>
          <a:xfrm>
            <a:off x="3792060" y="5231026"/>
            <a:ext cx="13456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C13E9BA3-7D7E-62B0-A9B7-F2AF31282F1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5233" r="30580" b="54088"/>
          <a:stretch>
            <a:fillRect/>
          </a:stretch>
        </p:blipFill>
        <p:spPr>
          <a:xfrm>
            <a:off x="5465203" y="4963635"/>
            <a:ext cx="1227931" cy="53478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8415F1D-96E5-FE0A-E465-56266DFB22E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7578" b="29532"/>
          <a:stretch>
            <a:fillRect/>
          </a:stretch>
        </p:blipFill>
        <p:spPr>
          <a:xfrm>
            <a:off x="8196080" y="4777299"/>
            <a:ext cx="1768843" cy="1146219"/>
          </a:xfrm>
          <a:prstGeom prst="rect">
            <a:avLst/>
          </a:prstGeom>
        </p:spPr>
      </p:pic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9CF92215-94C1-560E-E71B-21849B35C18C}"/>
              </a:ext>
            </a:extLst>
          </p:cNvPr>
          <p:cNvCxnSpPr>
            <a:cxnSpLocks/>
          </p:cNvCxnSpPr>
          <p:nvPr/>
        </p:nvCxnSpPr>
        <p:spPr>
          <a:xfrm>
            <a:off x="6693134" y="5231026"/>
            <a:ext cx="13456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图片 23">
            <a:extLst>
              <a:ext uri="{FF2B5EF4-FFF2-40B4-BE49-F238E27FC236}">
                <a16:creationId xmlns:a16="http://schemas.microsoft.com/office/drawing/2014/main" id="{D622A46F-197A-5CCF-B310-5E492074EC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4401" y="4624899"/>
            <a:ext cx="546100" cy="3048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49E690BA-3CC3-C581-5C7D-9DB2F2EFBF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5263" y="5683370"/>
            <a:ext cx="5461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29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E5A74-3811-FAB7-E0D9-9BF317BDB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9F4B9A8-DE8D-3856-CD13-781D81D2A801}"/>
              </a:ext>
            </a:extLst>
          </p:cNvPr>
          <p:cNvSpPr txBox="1"/>
          <p:nvPr/>
        </p:nvSpPr>
        <p:spPr>
          <a:xfrm>
            <a:off x="574965" y="561086"/>
            <a:ext cx="10270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Proposed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Method</a:t>
            </a:r>
            <a:endParaRPr lang="zh-CN" altLang="en-US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TextBox 57">
            <a:extLst>
              <a:ext uri="{FF2B5EF4-FFF2-40B4-BE49-F238E27FC236}">
                <a16:creationId xmlns:a16="http://schemas.microsoft.com/office/drawing/2014/main" id="{3F177F63-0EF1-0A16-E8D0-2080D859E6BF}"/>
              </a:ext>
            </a:extLst>
          </p:cNvPr>
          <p:cNvSpPr txBox="1"/>
          <p:nvPr/>
        </p:nvSpPr>
        <p:spPr bwMode="auto">
          <a:xfrm>
            <a:off x="311511" y="1327388"/>
            <a:ext cx="6266977" cy="54426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kumimoji="1" sz="26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altLang="zh-CN" sz="2800" b="1" dirty="0">
                <a:solidFill>
                  <a:prstClr val="black"/>
                </a:solidFill>
              </a:rPr>
              <a:t>High-level: Fine-grained</a:t>
            </a:r>
            <a:r>
              <a:rPr lang="zh-CN" altLang="en-US" sz="2800" b="1" dirty="0">
                <a:solidFill>
                  <a:prstClr val="black"/>
                </a:solidFill>
              </a:rPr>
              <a:t> </a:t>
            </a:r>
            <a:r>
              <a:rPr lang="en-US" altLang="zh-CN" sz="2800" b="1" dirty="0">
                <a:solidFill>
                  <a:prstClr val="black"/>
                </a:solidFill>
              </a:rPr>
              <a:t>Distillation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BE783B-578F-64D0-F1E6-AEB74EF7A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639" y="1458294"/>
            <a:ext cx="5403850" cy="41335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0FE964D-AD20-ED08-F68D-BDCC67896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08" y="1871648"/>
            <a:ext cx="4807354" cy="49863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43E7D3-D3EF-52CD-1FA9-34061C31E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383" y="3040613"/>
            <a:ext cx="6266977" cy="7767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54DD0DF-5761-A5FB-5D9E-F5464D0399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959020"/>
            <a:ext cx="3065462" cy="77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17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3ECDC-7061-F920-DF84-5095E90DC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1">
            <a:extLst>
              <a:ext uri="{FF2B5EF4-FFF2-40B4-BE49-F238E27FC236}">
                <a16:creationId xmlns:a16="http://schemas.microsoft.com/office/drawing/2014/main" id="{24FD8BA6-F8E7-D487-D868-FB8F7E1D3026}"/>
              </a:ext>
            </a:extLst>
          </p:cNvPr>
          <p:cNvSpPr txBox="1"/>
          <p:nvPr/>
        </p:nvSpPr>
        <p:spPr>
          <a:xfrm>
            <a:off x="11762155" y="6472617"/>
            <a:ext cx="429846" cy="38538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7F30C9-F08D-49C1-A180-C453912CBC58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22</a:t>
            </a:fld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45382454-B16A-D5BB-BB3A-5741BAB62C21}"/>
              </a:ext>
            </a:extLst>
          </p:cNvPr>
          <p:cNvSpPr txBox="1"/>
          <p:nvPr/>
        </p:nvSpPr>
        <p:spPr bwMode="auto">
          <a:xfrm>
            <a:off x="725448" y="2058005"/>
            <a:ext cx="4749801" cy="5442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1" sz="2400" b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r>
              <a:rPr lang="en-US" altLang="zh-CN"/>
              <a:t>1. Motivation</a:t>
            </a:r>
            <a:endParaRPr lang="zh-CN" altLang="en-US" dirty="0"/>
          </a:p>
        </p:txBody>
      </p:sp>
      <p:sp>
        <p:nvSpPr>
          <p:cNvPr id="2" name="TextBox 57">
            <a:extLst>
              <a:ext uri="{FF2B5EF4-FFF2-40B4-BE49-F238E27FC236}">
                <a16:creationId xmlns:a16="http://schemas.microsoft.com/office/drawing/2014/main" id="{925568AD-4959-3D62-018B-B5B2E1DEB5AB}"/>
              </a:ext>
            </a:extLst>
          </p:cNvPr>
          <p:cNvSpPr txBox="1"/>
          <p:nvPr/>
        </p:nvSpPr>
        <p:spPr bwMode="auto">
          <a:xfrm>
            <a:off x="717167" y="2829219"/>
            <a:ext cx="4749801" cy="5442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1" sz="2400" b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r>
              <a:rPr lang="en-US" altLang="zh-CN"/>
              <a:t>2. Quick</a:t>
            </a:r>
            <a:r>
              <a:rPr lang="zh-CN" altLang="en-US"/>
              <a:t> </a:t>
            </a:r>
            <a:r>
              <a:rPr lang="en-US" altLang="zh-CN"/>
              <a:t>Glance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Quantization</a:t>
            </a:r>
            <a:endParaRPr lang="en-US" altLang="zh-CN" dirty="0"/>
          </a:p>
        </p:txBody>
      </p:sp>
      <p:sp>
        <p:nvSpPr>
          <p:cNvPr id="3" name="TextBox 57">
            <a:extLst>
              <a:ext uri="{FF2B5EF4-FFF2-40B4-BE49-F238E27FC236}">
                <a16:creationId xmlns:a16="http://schemas.microsoft.com/office/drawing/2014/main" id="{B70971E8-C5CD-DD26-7FC2-6C5C6C7CD552}"/>
              </a:ext>
            </a:extLst>
          </p:cNvPr>
          <p:cNvSpPr txBox="1"/>
          <p:nvPr/>
        </p:nvSpPr>
        <p:spPr bwMode="auto">
          <a:xfrm>
            <a:off x="717166" y="3600433"/>
            <a:ext cx="4749801" cy="5442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1" sz="2400" b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r>
              <a:rPr lang="en-US" altLang="zh-CN"/>
              <a:t>3. Proposed</a:t>
            </a:r>
            <a:r>
              <a:rPr lang="zh-CN" altLang="en-US"/>
              <a:t> </a:t>
            </a:r>
            <a:r>
              <a:rPr lang="en-US" altLang="zh-CN"/>
              <a:t>Method</a:t>
            </a:r>
            <a:endParaRPr lang="en-US" altLang="zh-CN" dirty="0"/>
          </a:p>
        </p:txBody>
      </p:sp>
      <p:sp>
        <p:nvSpPr>
          <p:cNvPr id="4" name="TextBox 57">
            <a:extLst>
              <a:ext uri="{FF2B5EF4-FFF2-40B4-BE49-F238E27FC236}">
                <a16:creationId xmlns:a16="http://schemas.microsoft.com/office/drawing/2014/main" id="{B1B6C183-63BC-2373-87C7-1399904F38A2}"/>
              </a:ext>
            </a:extLst>
          </p:cNvPr>
          <p:cNvSpPr txBox="1"/>
          <p:nvPr/>
        </p:nvSpPr>
        <p:spPr bwMode="auto">
          <a:xfrm>
            <a:off x="717166" y="4371648"/>
            <a:ext cx="4749801" cy="54426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1" sz="2400" b="1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r>
              <a:rPr lang="en-US" altLang="zh-CN" dirty="0"/>
              <a:t>4. Experiments</a:t>
            </a:r>
          </a:p>
        </p:txBody>
      </p:sp>
      <p:sp>
        <p:nvSpPr>
          <p:cNvPr id="5" name="TextBox 57">
            <a:extLst>
              <a:ext uri="{FF2B5EF4-FFF2-40B4-BE49-F238E27FC236}">
                <a16:creationId xmlns:a16="http://schemas.microsoft.com/office/drawing/2014/main" id="{B239288D-2DEA-5EE3-28F3-90D851D4FE79}"/>
              </a:ext>
            </a:extLst>
          </p:cNvPr>
          <p:cNvSpPr txBox="1"/>
          <p:nvPr/>
        </p:nvSpPr>
        <p:spPr bwMode="auto">
          <a:xfrm>
            <a:off x="717165" y="5142862"/>
            <a:ext cx="4749801" cy="5442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1" sz="2400" b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r>
              <a:rPr lang="en-US" altLang="zh-CN"/>
              <a:t>5. Conclusion</a:t>
            </a:r>
            <a:endParaRPr lang="en-US" altLang="zh-CN" dirty="0"/>
          </a:p>
        </p:txBody>
      </p:sp>
      <p:sp>
        <p:nvSpPr>
          <p:cNvPr id="8" name="TextBox 57">
            <a:extLst>
              <a:ext uri="{FF2B5EF4-FFF2-40B4-BE49-F238E27FC236}">
                <a16:creationId xmlns:a16="http://schemas.microsoft.com/office/drawing/2014/main" id="{9578C67D-E718-5714-0579-25D8384E7C98}"/>
              </a:ext>
            </a:extLst>
          </p:cNvPr>
          <p:cNvSpPr txBox="1"/>
          <p:nvPr/>
        </p:nvSpPr>
        <p:spPr bwMode="auto">
          <a:xfrm>
            <a:off x="6096000" y="2602265"/>
            <a:ext cx="5272373" cy="54426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kumimoji="1" sz="26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lvl="0" algn="l">
              <a:lnSpc>
                <a:spcPct val="100000"/>
              </a:lnSpc>
              <a:defRPr/>
            </a:pPr>
            <a:r>
              <a:rPr lang="en-US" altLang="zh-CN" sz="2400" b="1" dirty="0">
                <a:solidFill>
                  <a:prstClr val="black"/>
                </a:solidFill>
              </a:rPr>
              <a:t>4.1. ImageNet-1k</a:t>
            </a:r>
            <a:r>
              <a:rPr lang="zh-CN" altLang="en-US" sz="2400" b="1" dirty="0">
                <a:solidFill>
                  <a:prstClr val="black"/>
                </a:solidFill>
              </a:rPr>
              <a:t> </a:t>
            </a:r>
            <a:r>
              <a:rPr lang="en-US" altLang="zh-CN" sz="2400" b="1" dirty="0">
                <a:solidFill>
                  <a:prstClr val="black"/>
                </a:solidFill>
              </a:rPr>
              <a:t>Classification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B1A41BF-84A0-731B-0E6E-FBB69AF5301C}"/>
              </a:ext>
            </a:extLst>
          </p:cNvPr>
          <p:cNvSpPr txBox="1"/>
          <p:nvPr/>
        </p:nvSpPr>
        <p:spPr>
          <a:xfrm>
            <a:off x="574965" y="561086"/>
            <a:ext cx="1027083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algn="l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Contents</a:t>
            </a:r>
            <a:endParaRPr lang="zh-CN" altLang="en-US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TextBox 57">
            <a:extLst>
              <a:ext uri="{FF2B5EF4-FFF2-40B4-BE49-F238E27FC236}">
                <a16:creationId xmlns:a16="http://schemas.microsoft.com/office/drawing/2014/main" id="{C54F8135-C4A8-22B0-5520-E76B2552EDE7}"/>
              </a:ext>
            </a:extLst>
          </p:cNvPr>
          <p:cNvSpPr txBox="1"/>
          <p:nvPr/>
        </p:nvSpPr>
        <p:spPr bwMode="auto">
          <a:xfrm>
            <a:off x="6095999" y="3497346"/>
            <a:ext cx="5272373" cy="54426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kumimoji="1" sz="26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lvl="0" algn="l">
              <a:lnSpc>
                <a:spcPct val="100000"/>
              </a:lnSpc>
              <a:defRPr/>
            </a:pPr>
            <a:r>
              <a:rPr lang="en-US" altLang="zh-CN" sz="2400" b="1" dirty="0">
                <a:solidFill>
                  <a:prstClr val="black"/>
                </a:solidFill>
              </a:rPr>
              <a:t>4.2. COCO 2017 Object Detection</a:t>
            </a:r>
          </a:p>
        </p:txBody>
      </p:sp>
      <p:sp>
        <p:nvSpPr>
          <p:cNvPr id="16" name="TextBox 57">
            <a:extLst>
              <a:ext uri="{FF2B5EF4-FFF2-40B4-BE49-F238E27FC236}">
                <a16:creationId xmlns:a16="http://schemas.microsoft.com/office/drawing/2014/main" id="{9BF7554E-3724-55E8-CE58-AF1630453009}"/>
              </a:ext>
            </a:extLst>
          </p:cNvPr>
          <p:cNvSpPr txBox="1"/>
          <p:nvPr/>
        </p:nvSpPr>
        <p:spPr bwMode="auto">
          <a:xfrm>
            <a:off x="6091663" y="4392427"/>
            <a:ext cx="5272373" cy="54426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kumimoji="1" sz="26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lvl="0" algn="l">
              <a:lnSpc>
                <a:spcPct val="100000"/>
              </a:lnSpc>
              <a:defRPr/>
            </a:pPr>
            <a:r>
              <a:rPr lang="en-US" altLang="zh-CN" sz="2400" b="1" dirty="0">
                <a:solidFill>
                  <a:prstClr val="black"/>
                </a:solidFill>
              </a:rPr>
              <a:t>4.3. ADE20K Semantic Segmentation</a:t>
            </a:r>
          </a:p>
        </p:txBody>
      </p:sp>
      <p:sp>
        <p:nvSpPr>
          <p:cNvPr id="17" name="TextBox 57">
            <a:extLst>
              <a:ext uri="{FF2B5EF4-FFF2-40B4-BE49-F238E27FC236}">
                <a16:creationId xmlns:a16="http://schemas.microsoft.com/office/drawing/2014/main" id="{A7532069-2736-5360-C42E-69601CA4E0DA}"/>
              </a:ext>
            </a:extLst>
          </p:cNvPr>
          <p:cNvSpPr txBox="1"/>
          <p:nvPr/>
        </p:nvSpPr>
        <p:spPr bwMode="auto">
          <a:xfrm>
            <a:off x="6091662" y="5287508"/>
            <a:ext cx="5272373" cy="54426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kumimoji="1" sz="26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lvl="0" algn="l">
              <a:lnSpc>
                <a:spcPct val="100000"/>
              </a:lnSpc>
              <a:defRPr/>
            </a:pPr>
            <a:r>
              <a:rPr lang="en-US" altLang="zh-CN" sz="2400" b="1" dirty="0">
                <a:solidFill>
                  <a:prstClr val="black"/>
                </a:solidFill>
              </a:rPr>
              <a:t>4.4. CIFAR Transfer Learning </a:t>
            </a:r>
          </a:p>
        </p:txBody>
      </p:sp>
      <p:sp>
        <p:nvSpPr>
          <p:cNvPr id="10" name="TextBox 57">
            <a:extLst>
              <a:ext uri="{FF2B5EF4-FFF2-40B4-BE49-F238E27FC236}">
                <a16:creationId xmlns:a16="http://schemas.microsoft.com/office/drawing/2014/main" id="{EFB74A1E-7A1E-A6CA-1EF4-2BF068B7F92A}"/>
              </a:ext>
            </a:extLst>
          </p:cNvPr>
          <p:cNvSpPr txBox="1"/>
          <p:nvPr/>
        </p:nvSpPr>
        <p:spPr bwMode="auto">
          <a:xfrm>
            <a:off x="6091662" y="6109897"/>
            <a:ext cx="5272373" cy="54426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kumimoji="1" sz="26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lvl="0" algn="l">
              <a:lnSpc>
                <a:spcPct val="100000"/>
              </a:lnSpc>
              <a:defRPr/>
            </a:pPr>
            <a:r>
              <a:rPr lang="en-US" altLang="zh-CN" sz="2400" b="1" dirty="0">
                <a:solidFill>
                  <a:prstClr val="black"/>
                </a:solidFill>
              </a:rPr>
              <a:t>4.5. Ablation Study</a:t>
            </a:r>
          </a:p>
        </p:txBody>
      </p:sp>
    </p:spTree>
    <p:extLst>
      <p:ext uri="{BB962C8B-B14F-4D97-AF65-F5344CB8AC3E}">
        <p14:creationId xmlns:p14="http://schemas.microsoft.com/office/powerpoint/2010/main" val="85817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A6E70-D853-94E6-4AA3-B5CDF3A88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AE6A0A1-86FC-7E5A-06DD-5B8AD7BB3E1F}"/>
              </a:ext>
            </a:extLst>
          </p:cNvPr>
          <p:cNvSpPr txBox="1"/>
          <p:nvPr/>
        </p:nvSpPr>
        <p:spPr>
          <a:xfrm>
            <a:off x="574965" y="561086"/>
            <a:ext cx="10270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Experiments</a:t>
            </a:r>
            <a:endParaRPr lang="zh-CN" altLang="en-US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TextBox 57">
            <a:extLst>
              <a:ext uri="{FF2B5EF4-FFF2-40B4-BE49-F238E27FC236}">
                <a16:creationId xmlns:a16="http://schemas.microsoft.com/office/drawing/2014/main" id="{E546A77A-EDEB-4976-7281-972C947872CC}"/>
              </a:ext>
            </a:extLst>
          </p:cNvPr>
          <p:cNvSpPr txBox="1"/>
          <p:nvPr/>
        </p:nvSpPr>
        <p:spPr bwMode="auto">
          <a:xfrm>
            <a:off x="454386" y="1370236"/>
            <a:ext cx="4717689" cy="54426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kumimoji="1" sz="26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altLang="zh-CN" sz="2800" b="1" dirty="0">
                <a:solidFill>
                  <a:prstClr val="black"/>
                </a:solidFill>
              </a:rPr>
              <a:t>ImageNet-1k</a:t>
            </a:r>
            <a:r>
              <a:rPr lang="zh-CN" altLang="en-US" sz="2800" b="1" dirty="0">
                <a:solidFill>
                  <a:prstClr val="black"/>
                </a:solidFill>
              </a:rPr>
              <a:t> </a:t>
            </a:r>
            <a:r>
              <a:rPr lang="en-US" altLang="zh-CN" sz="2800" b="1" dirty="0">
                <a:solidFill>
                  <a:prstClr val="black"/>
                </a:solidFill>
              </a:rPr>
              <a:t>Classification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6F6D811-F2EA-44DF-82E8-9927742868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643"/>
          <a:stretch>
            <a:fillRect/>
          </a:stretch>
        </p:blipFill>
        <p:spPr>
          <a:xfrm>
            <a:off x="454385" y="2081634"/>
            <a:ext cx="5947561" cy="387993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7C55A05-A2ED-B4DF-4FE2-14D3D9651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646" y="2081634"/>
            <a:ext cx="5335667" cy="403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93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9BDA2-22F1-C530-89CC-0BC1A3D3A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D12E88A5-EBF3-8671-18DF-B712D1BB52F5}"/>
              </a:ext>
            </a:extLst>
          </p:cNvPr>
          <p:cNvSpPr txBox="1"/>
          <p:nvPr/>
        </p:nvSpPr>
        <p:spPr>
          <a:xfrm>
            <a:off x="574965" y="561086"/>
            <a:ext cx="10270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Experiments</a:t>
            </a:r>
            <a:endParaRPr lang="zh-CN" altLang="en-US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TextBox 57">
            <a:extLst>
              <a:ext uri="{FF2B5EF4-FFF2-40B4-BE49-F238E27FC236}">
                <a16:creationId xmlns:a16="http://schemas.microsoft.com/office/drawing/2014/main" id="{CF152768-8DD4-2BBF-D235-A04149A7D4C2}"/>
              </a:ext>
            </a:extLst>
          </p:cNvPr>
          <p:cNvSpPr txBox="1"/>
          <p:nvPr/>
        </p:nvSpPr>
        <p:spPr bwMode="auto">
          <a:xfrm>
            <a:off x="574965" y="1423866"/>
            <a:ext cx="4717689" cy="54426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kumimoji="1" sz="26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altLang="zh-CN" sz="2800" b="1" dirty="0">
                <a:solidFill>
                  <a:prstClr val="black"/>
                </a:solidFill>
              </a:rPr>
              <a:t>COCO 2017 Object Detection</a:t>
            </a:r>
          </a:p>
        </p:txBody>
      </p:sp>
      <p:pic>
        <p:nvPicPr>
          <p:cNvPr id="4" name="图片 3" descr="表格&#10;&#10;AI 生成的内容可能不正确。">
            <a:extLst>
              <a:ext uri="{FF2B5EF4-FFF2-40B4-BE49-F238E27FC236}">
                <a16:creationId xmlns:a16="http://schemas.microsoft.com/office/drawing/2014/main" id="{715DAD29-074F-1E1E-BA87-2CF67EBC4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2790391"/>
            <a:ext cx="6557963" cy="24773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5D78AA1-3C53-EE2A-B1B2-2C505EBDF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329" y="2272641"/>
            <a:ext cx="4749645" cy="351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51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98B03-0F2A-6631-DA29-57E337BFF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586927F-DD95-8A2D-9019-0F9E17E21FB3}"/>
              </a:ext>
            </a:extLst>
          </p:cNvPr>
          <p:cNvSpPr txBox="1"/>
          <p:nvPr/>
        </p:nvSpPr>
        <p:spPr>
          <a:xfrm>
            <a:off x="574965" y="561086"/>
            <a:ext cx="10270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Experiments</a:t>
            </a:r>
            <a:endParaRPr lang="zh-CN" altLang="en-US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TextBox 57">
            <a:extLst>
              <a:ext uri="{FF2B5EF4-FFF2-40B4-BE49-F238E27FC236}">
                <a16:creationId xmlns:a16="http://schemas.microsoft.com/office/drawing/2014/main" id="{E5D4D013-1501-815C-C3DF-E3D3B983180B}"/>
              </a:ext>
            </a:extLst>
          </p:cNvPr>
          <p:cNvSpPr txBox="1"/>
          <p:nvPr/>
        </p:nvSpPr>
        <p:spPr bwMode="auto">
          <a:xfrm>
            <a:off x="574965" y="1423866"/>
            <a:ext cx="5521035" cy="54426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kumimoji="1" sz="26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altLang="zh-CN" sz="2800" b="1" dirty="0">
                <a:solidFill>
                  <a:prstClr val="black"/>
                </a:solidFill>
              </a:rPr>
              <a:t>ADE20K Semantic Segmentation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203EC2F-0458-3660-C28F-FA506582C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3160767"/>
            <a:ext cx="6619876" cy="172910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C83DAC0-61AB-55B0-54AF-BB5FF67A5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713" y="2124860"/>
            <a:ext cx="4698654" cy="380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497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5CEE2-E7EA-4E21-3503-45F9047EE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99530DD-37DE-E6FC-C859-E11E39788F5B}"/>
              </a:ext>
            </a:extLst>
          </p:cNvPr>
          <p:cNvSpPr txBox="1"/>
          <p:nvPr/>
        </p:nvSpPr>
        <p:spPr>
          <a:xfrm>
            <a:off x="574965" y="561086"/>
            <a:ext cx="10270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Experiments</a:t>
            </a:r>
            <a:endParaRPr lang="zh-CN" altLang="en-US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TextBox 57">
            <a:extLst>
              <a:ext uri="{FF2B5EF4-FFF2-40B4-BE49-F238E27FC236}">
                <a16:creationId xmlns:a16="http://schemas.microsoft.com/office/drawing/2014/main" id="{D7D1A684-1DA1-7114-31E8-56E167508893}"/>
              </a:ext>
            </a:extLst>
          </p:cNvPr>
          <p:cNvSpPr txBox="1"/>
          <p:nvPr/>
        </p:nvSpPr>
        <p:spPr bwMode="auto">
          <a:xfrm>
            <a:off x="574965" y="1423866"/>
            <a:ext cx="4282785" cy="54426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kumimoji="1" sz="26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altLang="zh-CN" sz="2800" b="1" dirty="0">
                <a:solidFill>
                  <a:prstClr val="black"/>
                </a:solidFill>
              </a:rPr>
              <a:t>CIFAR Transfer Learning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3438F0-F75A-9435-9756-AF611F6F2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60" y="2451039"/>
            <a:ext cx="11022479" cy="298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609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AEB6C-86E0-7A03-8C03-19B0749F7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F833885-54E7-DA58-462B-AFF876406D78}"/>
              </a:ext>
            </a:extLst>
          </p:cNvPr>
          <p:cNvSpPr txBox="1"/>
          <p:nvPr/>
        </p:nvSpPr>
        <p:spPr>
          <a:xfrm>
            <a:off x="574965" y="561086"/>
            <a:ext cx="10270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Experiments</a:t>
            </a:r>
            <a:endParaRPr lang="zh-CN" altLang="en-US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TextBox 57">
            <a:extLst>
              <a:ext uri="{FF2B5EF4-FFF2-40B4-BE49-F238E27FC236}">
                <a16:creationId xmlns:a16="http://schemas.microsoft.com/office/drawing/2014/main" id="{5094E6E3-5598-D898-1092-9D9001D106CC}"/>
              </a:ext>
            </a:extLst>
          </p:cNvPr>
          <p:cNvSpPr txBox="1"/>
          <p:nvPr/>
        </p:nvSpPr>
        <p:spPr bwMode="auto">
          <a:xfrm>
            <a:off x="574966" y="1423866"/>
            <a:ext cx="2668298" cy="54426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kumimoji="1" sz="26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altLang="zh-CN" sz="2800" b="1" dirty="0">
                <a:solidFill>
                  <a:prstClr val="black"/>
                </a:solidFill>
              </a:rPr>
              <a:t>Ablation Study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9AECAAB-05CA-4229-B0F5-271D7832B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885" y="1968126"/>
            <a:ext cx="9826230" cy="432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84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EC0BE4-9319-B8AB-694B-C907EF900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1">
            <a:extLst>
              <a:ext uri="{FF2B5EF4-FFF2-40B4-BE49-F238E27FC236}">
                <a16:creationId xmlns:a16="http://schemas.microsoft.com/office/drawing/2014/main" id="{5BAB38AB-9E13-913D-64BA-774A5BD98865}"/>
              </a:ext>
            </a:extLst>
          </p:cNvPr>
          <p:cNvSpPr txBox="1"/>
          <p:nvPr/>
        </p:nvSpPr>
        <p:spPr>
          <a:xfrm>
            <a:off x="11762155" y="6472617"/>
            <a:ext cx="429846" cy="38538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7F30C9-F08D-49C1-A180-C453912CBC58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28</a:t>
            </a:fld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2FB72272-D512-DEF9-86EB-7995AEC5A3CC}"/>
              </a:ext>
            </a:extLst>
          </p:cNvPr>
          <p:cNvSpPr txBox="1"/>
          <p:nvPr/>
        </p:nvSpPr>
        <p:spPr bwMode="auto">
          <a:xfrm>
            <a:off x="725448" y="2058005"/>
            <a:ext cx="4749801" cy="5442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1" sz="2400" b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r>
              <a:rPr lang="en-US" altLang="zh-CN"/>
              <a:t>1. Motivation</a:t>
            </a:r>
            <a:endParaRPr lang="zh-CN" altLang="en-US" dirty="0"/>
          </a:p>
        </p:txBody>
      </p:sp>
      <p:sp>
        <p:nvSpPr>
          <p:cNvPr id="2" name="TextBox 57">
            <a:extLst>
              <a:ext uri="{FF2B5EF4-FFF2-40B4-BE49-F238E27FC236}">
                <a16:creationId xmlns:a16="http://schemas.microsoft.com/office/drawing/2014/main" id="{EF8586C1-C90A-627D-0060-1BDBA867A1E4}"/>
              </a:ext>
            </a:extLst>
          </p:cNvPr>
          <p:cNvSpPr txBox="1"/>
          <p:nvPr/>
        </p:nvSpPr>
        <p:spPr bwMode="auto">
          <a:xfrm>
            <a:off x="717167" y="2829219"/>
            <a:ext cx="4749801" cy="5442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1" sz="2400" b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r>
              <a:rPr lang="en-US" altLang="zh-CN"/>
              <a:t>2. Quick</a:t>
            </a:r>
            <a:r>
              <a:rPr lang="zh-CN" altLang="en-US"/>
              <a:t> </a:t>
            </a:r>
            <a:r>
              <a:rPr lang="en-US" altLang="zh-CN"/>
              <a:t>Glance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Quantization</a:t>
            </a:r>
            <a:endParaRPr lang="en-US" altLang="zh-CN" dirty="0"/>
          </a:p>
        </p:txBody>
      </p:sp>
      <p:sp>
        <p:nvSpPr>
          <p:cNvPr id="3" name="TextBox 57">
            <a:extLst>
              <a:ext uri="{FF2B5EF4-FFF2-40B4-BE49-F238E27FC236}">
                <a16:creationId xmlns:a16="http://schemas.microsoft.com/office/drawing/2014/main" id="{D64457CC-E8D7-3C50-8A96-AF4C91119FC6}"/>
              </a:ext>
            </a:extLst>
          </p:cNvPr>
          <p:cNvSpPr txBox="1"/>
          <p:nvPr/>
        </p:nvSpPr>
        <p:spPr bwMode="auto">
          <a:xfrm>
            <a:off x="717166" y="3600433"/>
            <a:ext cx="4749801" cy="5442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1" sz="2400" b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r>
              <a:rPr lang="en-US" altLang="zh-CN"/>
              <a:t>3. Proposed</a:t>
            </a:r>
            <a:r>
              <a:rPr lang="zh-CN" altLang="en-US"/>
              <a:t> </a:t>
            </a:r>
            <a:r>
              <a:rPr lang="en-US" altLang="zh-CN"/>
              <a:t>Method</a:t>
            </a:r>
            <a:endParaRPr lang="en-US" altLang="zh-CN" dirty="0"/>
          </a:p>
        </p:txBody>
      </p:sp>
      <p:sp>
        <p:nvSpPr>
          <p:cNvPr id="4" name="TextBox 57">
            <a:extLst>
              <a:ext uri="{FF2B5EF4-FFF2-40B4-BE49-F238E27FC236}">
                <a16:creationId xmlns:a16="http://schemas.microsoft.com/office/drawing/2014/main" id="{F5FA3458-4B47-04FC-0285-F17A3AE54B61}"/>
              </a:ext>
            </a:extLst>
          </p:cNvPr>
          <p:cNvSpPr txBox="1"/>
          <p:nvPr/>
        </p:nvSpPr>
        <p:spPr bwMode="auto">
          <a:xfrm>
            <a:off x="717166" y="4371648"/>
            <a:ext cx="4749801" cy="5442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1" sz="2400" b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r>
              <a:rPr lang="en-US" altLang="zh-CN"/>
              <a:t>4. Experiments</a:t>
            </a:r>
            <a:endParaRPr lang="en-US" altLang="zh-CN" dirty="0"/>
          </a:p>
        </p:txBody>
      </p:sp>
      <p:sp>
        <p:nvSpPr>
          <p:cNvPr id="5" name="TextBox 57">
            <a:extLst>
              <a:ext uri="{FF2B5EF4-FFF2-40B4-BE49-F238E27FC236}">
                <a16:creationId xmlns:a16="http://schemas.microsoft.com/office/drawing/2014/main" id="{36E71D5C-177A-1335-D164-885B83761138}"/>
              </a:ext>
            </a:extLst>
          </p:cNvPr>
          <p:cNvSpPr txBox="1"/>
          <p:nvPr/>
        </p:nvSpPr>
        <p:spPr bwMode="auto">
          <a:xfrm>
            <a:off x="717165" y="5142862"/>
            <a:ext cx="4749801" cy="54426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1" sz="2400" b="1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r>
              <a:rPr lang="en-US" altLang="zh-CN" dirty="0"/>
              <a:t>5. Conclusion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B3D875E-B594-FCA0-5628-E722A276BE21}"/>
              </a:ext>
            </a:extLst>
          </p:cNvPr>
          <p:cNvSpPr txBox="1"/>
          <p:nvPr/>
        </p:nvSpPr>
        <p:spPr>
          <a:xfrm>
            <a:off x="574965" y="561086"/>
            <a:ext cx="1027083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algn="l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Contents</a:t>
            </a:r>
            <a:endParaRPr lang="zh-CN" altLang="en-US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TextBox 57">
            <a:extLst>
              <a:ext uri="{FF2B5EF4-FFF2-40B4-BE49-F238E27FC236}">
                <a16:creationId xmlns:a16="http://schemas.microsoft.com/office/drawing/2014/main" id="{8C13CAAA-11FD-8031-CF5D-E8A36EEA9C82}"/>
              </a:ext>
            </a:extLst>
          </p:cNvPr>
          <p:cNvSpPr txBox="1"/>
          <p:nvPr/>
        </p:nvSpPr>
        <p:spPr bwMode="auto">
          <a:xfrm>
            <a:off x="5794918" y="4645928"/>
            <a:ext cx="6096000" cy="54426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kumimoji="1" sz="26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lvl="0" algn="l">
              <a:lnSpc>
                <a:spcPct val="100000"/>
              </a:lnSpc>
              <a:defRPr/>
            </a:pPr>
            <a:r>
              <a:rPr lang="en-US" altLang="zh-CN" sz="2400" b="1" dirty="0">
                <a:solidFill>
                  <a:prstClr val="black"/>
                </a:solidFill>
              </a:rPr>
              <a:t>5.1. Works on Quantized SNNs</a:t>
            </a:r>
          </a:p>
        </p:txBody>
      </p:sp>
      <p:sp>
        <p:nvSpPr>
          <p:cNvPr id="12" name="TextBox 57">
            <a:extLst>
              <a:ext uri="{FF2B5EF4-FFF2-40B4-BE49-F238E27FC236}">
                <a16:creationId xmlns:a16="http://schemas.microsoft.com/office/drawing/2014/main" id="{165A06EE-FAF0-18B6-125D-DADFE6CE78AC}"/>
              </a:ext>
            </a:extLst>
          </p:cNvPr>
          <p:cNvSpPr txBox="1"/>
          <p:nvPr/>
        </p:nvSpPr>
        <p:spPr bwMode="auto">
          <a:xfrm>
            <a:off x="5794917" y="5556611"/>
            <a:ext cx="6096001" cy="54426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kumimoji="1" sz="26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lvl="0" algn="l">
              <a:lnSpc>
                <a:spcPct val="100000"/>
              </a:lnSpc>
              <a:defRPr/>
            </a:pPr>
            <a:r>
              <a:rPr lang="en-US" altLang="zh-CN" sz="2400" b="1" dirty="0">
                <a:solidFill>
                  <a:prstClr val="black"/>
                </a:solidFill>
              </a:rPr>
              <a:t>5.2. Works on Software-Hardware Co-design</a:t>
            </a:r>
          </a:p>
        </p:txBody>
      </p:sp>
    </p:spTree>
    <p:extLst>
      <p:ext uri="{BB962C8B-B14F-4D97-AF65-F5344CB8AC3E}">
        <p14:creationId xmlns:p14="http://schemas.microsoft.com/office/powerpoint/2010/main" val="6231917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EB080-95B4-47A5-C7E2-F0334B08D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455FF7C-A4BB-18E2-29D5-DC6350FDACA3}"/>
              </a:ext>
            </a:extLst>
          </p:cNvPr>
          <p:cNvSpPr txBox="1"/>
          <p:nvPr/>
        </p:nvSpPr>
        <p:spPr>
          <a:xfrm>
            <a:off x="574965" y="561086"/>
            <a:ext cx="10270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00000"/>
              </a:lnSpc>
              <a:buClrTx/>
              <a:buSzTx/>
              <a:buFontTx/>
              <a:buNone/>
              <a:defRPr sz="3200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769580-330F-9DA4-F472-B48EC7FE0809}"/>
              </a:ext>
            </a:extLst>
          </p:cNvPr>
          <p:cNvSpPr txBox="1"/>
          <p:nvPr/>
        </p:nvSpPr>
        <p:spPr>
          <a:xfrm>
            <a:off x="574965" y="1569072"/>
            <a:ext cx="69040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  <a:defRPr/>
            </a:pPr>
            <a:r>
              <a:rPr lang="en-US" altLang="zh-CN" sz="2400" b="1" dirty="0">
                <a:solidFill>
                  <a:prstClr val="black"/>
                </a:solidFill>
              </a:rPr>
              <a:t>Overall, we achieved</a:t>
            </a:r>
            <a:r>
              <a:rPr lang="zh-CN" altLang="en-US" sz="2400" b="1" dirty="0">
                <a:solidFill>
                  <a:prstClr val="black"/>
                </a:solidFill>
              </a:rPr>
              <a:t>：</a:t>
            </a:r>
            <a:endParaRPr lang="en-US" altLang="zh-CN" sz="2400" b="1" dirty="0">
              <a:solidFill>
                <a:prstClr val="black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67FF0A4-DBEC-ADD9-6FB2-F5A4F49682A4}"/>
              </a:ext>
            </a:extLst>
          </p:cNvPr>
          <p:cNvSpPr txBox="1"/>
          <p:nvPr/>
        </p:nvSpPr>
        <p:spPr>
          <a:xfrm>
            <a:off x="798395" y="2571938"/>
            <a:ext cx="10897736" cy="17141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buNone/>
              <a:defRPr>
                <a:solidFill>
                  <a:srgbClr val="000000"/>
                </a:solidFill>
                <a:latin typeface="Helvetica" pitchFamily="2" charset="0"/>
              </a:defRPr>
            </a:lvl1pPr>
          </a:lstStyle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/>
              <a:t>The first and SOTA work of quantized spike-driven transformer.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/>
              <a:t>Proposed a new training paradigm for spiking neural networks (Multi-bit training—Binary inference).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/>
              <a:t>Widely validation across computer vision tasks: Classification/Detection/Segmentation…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/>
              <a:t>Supported further deployment on edge devices in the aspect of algorithm.</a:t>
            </a:r>
          </a:p>
        </p:txBody>
      </p:sp>
    </p:spTree>
    <p:extLst>
      <p:ext uri="{BB962C8B-B14F-4D97-AF65-F5344CB8AC3E}">
        <p14:creationId xmlns:p14="http://schemas.microsoft.com/office/powerpoint/2010/main" val="844261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E480D-0DF0-5D98-A8D2-A830E3D96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1">
            <a:extLst>
              <a:ext uri="{FF2B5EF4-FFF2-40B4-BE49-F238E27FC236}">
                <a16:creationId xmlns:a16="http://schemas.microsoft.com/office/drawing/2014/main" id="{0054DDFE-FFB5-3E19-61B8-05E1547BD64E}"/>
              </a:ext>
            </a:extLst>
          </p:cNvPr>
          <p:cNvSpPr txBox="1"/>
          <p:nvPr/>
        </p:nvSpPr>
        <p:spPr>
          <a:xfrm>
            <a:off x="11762155" y="6472617"/>
            <a:ext cx="429846" cy="38538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7F30C9-F08D-49C1-A180-C453912CBC58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3</a:t>
            </a:fld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A668FBAC-478E-3945-91DE-30B174961322}"/>
              </a:ext>
            </a:extLst>
          </p:cNvPr>
          <p:cNvSpPr txBox="1"/>
          <p:nvPr/>
        </p:nvSpPr>
        <p:spPr bwMode="auto">
          <a:xfrm>
            <a:off x="631268" y="1789060"/>
            <a:ext cx="10929463" cy="86994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kumimoji="1" sz="26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algn="l">
              <a:lnSpc>
                <a:spcPct val="100000"/>
              </a:lnSpc>
              <a:defRPr/>
            </a:pPr>
            <a:r>
              <a:rPr kumimoji="1" lang="e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cs typeface="Times New Roman" panose="02020603050405020304" pitchFamily="18" charset="0"/>
              </a:rPr>
              <a:t> Bigger AI systems, trained on more data and using more computational resources, tend to perform better. (even without substantial changes to the algorithms)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27A4802-BD73-CC3D-7497-26A09A8FD02F}"/>
              </a:ext>
            </a:extLst>
          </p:cNvPr>
          <p:cNvSpPr txBox="1"/>
          <p:nvPr/>
        </p:nvSpPr>
        <p:spPr>
          <a:xfrm>
            <a:off x="574965" y="561086"/>
            <a:ext cx="1027083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algn="l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Motivation: Scalable AI Nowadays</a:t>
            </a:r>
            <a:endParaRPr lang="zh-CN" altLang="en-US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0BFC568-FCB3-0B06-48B3-EC728F8D7C57}"/>
              </a:ext>
            </a:extLst>
          </p:cNvPr>
          <p:cNvSpPr txBox="1"/>
          <p:nvPr/>
        </p:nvSpPr>
        <p:spPr>
          <a:xfrm>
            <a:off x="8756725" y="38727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F193661-028B-F93E-31B1-29BE22304847}"/>
              </a:ext>
            </a:extLst>
          </p:cNvPr>
          <p:cNvGrpSpPr/>
          <p:nvPr/>
        </p:nvGrpSpPr>
        <p:grpSpPr>
          <a:xfrm>
            <a:off x="574965" y="3301999"/>
            <a:ext cx="10985766" cy="3170618"/>
            <a:chOff x="335411" y="2733414"/>
            <a:chExt cx="12561784" cy="3170618"/>
          </a:xfrm>
        </p:grpSpPr>
        <p:pic>
          <p:nvPicPr>
            <p:cNvPr id="4" name="图片 3" descr="折线图&#10;&#10;AI 生成的内容可能不正确。">
              <a:extLst>
                <a:ext uri="{FF2B5EF4-FFF2-40B4-BE49-F238E27FC236}">
                  <a16:creationId xmlns:a16="http://schemas.microsoft.com/office/drawing/2014/main" id="{489EB7E1-3D8E-D05B-8142-F07E95B49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757" t="16789" r="1219" b="12917"/>
            <a:stretch>
              <a:fillRect/>
            </a:stretch>
          </p:blipFill>
          <p:spPr>
            <a:xfrm>
              <a:off x="335411" y="2733414"/>
              <a:ext cx="6199730" cy="3170618"/>
            </a:xfrm>
            <a:prstGeom prst="rect">
              <a:avLst/>
            </a:prstGeom>
          </p:spPr>
        </p:pic>
        <p:pic>
          <p:nvPicPr>
            <p:cNvPr id="8" name="图片 7" descr="图表, 折线图&#10;&#10;AI 生成的内容可能不正确。">
              <a:extLst>
                <a:ext uri="{FF2B5EF4-FFF2-40B4-BE49-F238E27FC236}">
                  <a16:creationId xmlns:a16="http://schemas.microsoft.com/office/drawing/2014/main" id="{5A165807-E517-356B-2A79-6C7C81BED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271" t="15979" r="960" b="21774"/>
            <a:stretch>
              <a:fillRect/>
            </a:stretch>
          </p:blipFill>
          <p:spPr>
            <a:xfrm>
              <a:off x="6697465" y="2832149"/>
              <a:ext cx="6199730" cy="3071883"/>
            </a:xfrm>
            <a:prstGeom prst="rect">
              <a:avLst/>
            </a:prstGeom>
          </p:spPr>
        </p:pic>
      </p:grpSp>
      <p:sp>
        <p:nvSpPr>
          <p:cNvPr id="12" name="TextBox 57">
            <a:extLst>
              <a:ext uri="{FF2B5EF4-FFF2-40B4-BE49-F238E27FC236}">
                <a16:creationId xmlns:a16="http://schemas.microsoft.com/office/drawing/2014/main" id="{5CF6DEF0-D451-D6F4-BF58-6B95043D7B8D}"/>
              </a:ext>
            </a:extLst>
          </p:cNvPr>
          <p:cNvSpPr txBox="1"/>
          <p:nvPr/>
        </p:nvSpPr>
        <p:spPr bwMode="auto">
          <a:xfrm>
            <a:off x="1223861" y="2757739"/>
            <a:ext cx="3735286" cy="54426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kumimoji="1" sz="26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altLang="zh-CN" sz="2000" b="1" dirty="0">
                <a:solidFill>
                  <a:prstClr val="black"/>
                </a:solidFill>
              </a:rPr>
              <a:t>Parameter</a:t>
            </a:r>
            <a:r>
              <a:rPr lang="zh-CN" altLang="en-US" sz="2000" b="1" dirty="0">
                <a:solidFill>
                  <a:prstClr val="black"/>
                </a:solidFill>
              </a:rPr>
              <a:t> </a:t>
            </a:r>
            <a:r>
              <a:rPr lang="en-US" altLang="zh-CN" sz="2000" b="1" dirty="0">
                <a:solidFill>
                  <a:prstClr val="black"/>
                </a:solidFill>
              </a:rPr>
              <a:t>growth exponentially!</a:t>
            </a:r>
          </a:p>
        </p:txBody>
      </p:sp>
      <p:sp>
        <p:nvSpPr>
          <p:cNvPr id="13" name="TextBox 57">
            <a:extLst>
              <a:ext uri="{FF2B5EF4-FFF2-40B4-BE49-F238E27FC236}">
                <a16:creationId xmlns:a16="http://schemas.microsoft.com/office/drawing/2014/main" id="{CAF62B65-DADB-0CEC-8997-F9D5054F176A}"/>
              </a:ext>
            </a:extLst>
          </p:cNvPr>
          <p:cNvSpPr txBox="1"/>
          <p:nvPr/>
        </p:nvSpPr>
        <p:spPr bwMode="auto">
          <a:xfrm>
            <a:off x="6914773" y="2757739"/>
            <a:ext cx="4053366" cy="54426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kumimoji="1" sz="26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altLang="zh-CN" sz="2000" b="1" dirty="0">
                <a:solidFill>
                  <a:prstClr val="black"/>
                </a:solidFill>
              </a:rPr>
              <a:t>Computation</a:t>
            </a:r>
            <a:r>
              <a:rPr lang="zh-CN" altLang="en-US" sz="2000" b="1" dirty="0">
                <a:solidFill>
                  <a:prstClr val="black"/>
                </a:solidFill>
              </a:rPr>
              <a:t> </a:t>
            </a:r>
            <a:r>
              <a:rPr lang="en-US" altLang="zh-CN" sz="2000" b="1" dirty="0">
                <a:solidFill>
                  <a:prstClr val="black"/>
                </a:solidFill>
              </a:rPr>
              <a:t>growth exponentially!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3C1D11B-A821-BEB9-F85B-D51C7E839A8C}"/>
              </a:ext>
            </a:extLst>
          </p:cNvPr>
          <p:cNvSpPr txBox="1"/>
          <p:nvPr/>
        </p:nvSpPr>
        <p:spPr>
          <a:xfrm>
            <a:off x="198912" y="6519446"/>
            <a:ext cx="60979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source: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https://ourworldindata.org/scaling-up-ai</a:t>
            </a:r>
          </a:p>
        </p:txBody>
      </p:sp>
      <p:sp>
        <p:nvSpPr>
          <p:cNvPr id="17" name="TextBox 57">
            <a:extLst>
              <a:ext uri="{FF2B5EF4-FFF2-40B4-BE49-F238E27FC236}">
                <a16:creationId xmlns:a16="http://schemas.microsoft.com/office/drawing/2014/main" id="{6907E767-F92A-3AC0-0763-40A40E4CC080}"/>
              </a:ext>
            </a:extLst>
          </p:cNvPr>
          <p:cNvSpPr txBox="1"/>
          <p:nvPr/>
        </p:nvSpPr>
        <p:spPr bwMode="auto">
          <a:xfrm>
            <a:off x="434300" y="1176588"/>
            <a:ext cx="3745814" cy="54426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kumimoji="1" sz="26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altLang="zh-CN" sz="2800" b="1" dirty="0">
                <a:solidFill>
                  <a:prstClr val="black"/>
                </a:solidFill>
              </a:rPr>
              <a:t>Why scaling matters?</a:t>
            </a:r>
          </a:p>
        </p:txBody>
      </p:sp>
    </p:spTree>
    <p:extLst>
      <p:ext uri="{BB962C8B-B14F-4D97-AF65-F5344CB8AC3E}">
        <p14:creationId xmlns:p14="http://schemas.microsoft.com/office/powerpoint/2010/main" val="4109538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4FA53-7A51-3C86-F95E-A5D369BA6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60E0155-47F1-1A8A-96B1-1AAE22832DE5}"/>
              </a:ext>
            </a:extLst>
          </p:cNvPr>
          <p:cNvSpPr txBox="1"/>
          <p:nvPr/>
        </p:nvSpPr>
        <p:spPr>
          <a:xfrm>
            <a:off x="574965" y="561086"/>
            <a:ext cx="10270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00000"/>
              </a:lnSpc>
              <a:buClrTx/>
              <a:buSzTx/>
              <a:buFontTx/>
              <a:buNone/>
              <a:defRPr sz="3200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698FCAF-F621-0893-B723-0B9C9AFB456D}"/>
              </a:ext>
            </a:extLst>
          </p:cNvPr>
          <p:cNvSpPr txBox="1"/>
          <p:nvPr/>
        </p:nvSpPr>
        <p:spPr>
          <a:xfrm>
            <a:off x="574965" y="1569072"/>
            <a:ext cx="69040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  <a:defRPr/>
            </a:pPr>
            <a:r>
              <a:rPr lang="en-US" altLang="zh-CN" sz="2400" b="1" dirty="0">
                <a:solidFill>
                  <a:prstClr val="black"/>
                </a:solidFill>
              </a:rPr>
              <a:t>Compressed</a:t>
            </a:r>
            <a:r>
              <a:rPr lang="zh-CN" altLang="en-US" sz="2400" b="1" dirty="0">
                <a:solidFill>
                  <a:prstClr val="black"/>
                </a:solidFill>
              </a:rPr>
              <a:t> </a:t>
            </a:r>
            <a:r>
              <a:rPr lang="en-US" altLang="zh-CN" sz="2400" b="1" dirty="0">
                <a:solidFill>
                  <a:prstClr val="black"/>
                </a:solidFill>
              </a:rPr>
              <a:t>Spiking</a:t>
            </a:r>
            <a:r>
              <a:rPr lang="zh-CN" altLang="en-US" sz="2400" b="1" dirty="0">
                <a:solidFill>
                  <a:prstClr val="black"/>
                </a:solidFill>
              </a:rPr>
              <a:t> </a:t>
            </a:r>
            <a:r>
              <a:rPr lang="en-US" altLang="zh-CN" sz="2400" b="1" dirty="0">
                <a:solidFill>
                  <a:prstClr val="black"/>
                </a:solidFill>
              </a:rPr>
              <a:t>Neural</a:t>
            </a:r>
            <a:r>
              <a:rPr lang="zh-CN" altLang="en-US" sz="2400" b="1" dirty="0">
                <a:solidFill>
                  <a:prstClr val="black"/>
                </a:solidFill>
              </a:rPr>
              <a:t> </a:t>
            </a:r>
            <a:r>
              <a:rPr lang="en-US" altLang="zh-CN" sz="2400" b="1" dirty="0">
                <a:solidFill>
                  <a:prstClr val="black"/>
                </a:solidFill>
              </a:rPr>
              <a:t>Network</a:t>
            </a:r>
            <a:r>
              <a:rPr lang="zh-CN" altLang="en-US" sz="2400" b="1" dirty="0">
                <a:solidFill>
                  <a:prstClr val="black"/>
                </a:solidFill>
              </a:rPr>
              <a:t> </a:t>
            </a:r>
            <a:r>
              <a:rPr lang="en-US" altLang="zh-CN" sz="2400" b="1" dirty="0">
                <a:solidFill>
                  <a:prstClr val="black"/>
                </a:solidFill>
              </a:rPr>
              <a:t>Series</a:t>
            </a:r>
            <a:r>
              <a:rPr lang="zh-CN" altLang="en-US" sz="2400" b="1" dirty="0">
                <a:solidFill>
                  <a:prstClr val="black"/>
                </a:solidFill>
              </a:rPr>
              <a:t>：</a:t>
            </a:r>
            <a:endParaRPr lang="en-US" altLang="zh-CN" sz="2400" b="1" dirty="0">
              <a:solidFill>
                <a:prstClr val="black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5CF9A6F-E4FC-CEA8-CEC3-EB41BAB03B61}"/>
              </a:ext>
            </a:extLst>
          </p:cNvPr>
          <p:cNvSpPr txBox="1"/>
          <p:nvPr/>
        </p:nvSpPr>
        <p:spPr>
          <a:xfrm>
            <a:off x="1003111" y="2453948"/>
            <a:ext cx="6598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[1]</a:t>
            </a:r>
            <a:r>
              <a:rPr lang="zh-CN" altLang="en-US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Q-SNNs: Quantized Spiking Neural Networks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(ACM</a:t>
            </a:r>
            <a:r>
              <a:rPr lang="zh-CN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effectLst/>
                <a:latin typeface="Helvetica" pitchFamily="2" charset="0"/>
              </a:rPr>
              <a:t>MM25’)</a:t>
            </a:r>
            <a:endParaRPr lang="en" altLang="zh-CN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E6FF6BE-C897-832F-7A92-91C87212D9F5}"/>
              </a:ext>
            </a:extLst>
          </p:cNvPr>
          <p:cNvSpPr txBox="1"/>
          <p:nvPr/>
        </p:nvSpPr>
        <p:spPr>
          <a:xfrm>
            <a:off x="1003111" y="3061825"/>
            <a:ext cx="6598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buNone/>
              <a:defRPr>
                <a:solidFill>
                  <a:srgbClr val="000000"/>
                </a:solidFill>
                <a:latin typeface="Helvetica" pitchFamily="2" charset="0"/>
              </a:defRPr>
            </a:lvl1pPr>
          </a:lstStyle>
          <a:p>
            <a:r>
              <a:rPr lang="en-US" altLang="zh-CN" dirty="0"/>
              <a:t>[2]</a:t>
            </a:r>
            <a:r>
              <a:rPr lang="zh-CN" altLang="en-US" dirty="0"/>
              <a:t> </a:t>
            </a:r>
            <a:r>
              <a:rPr lang="en-US" altLang="zh-CN" dirty="0"/>
              <a:t>Quantized</a:t>
            </a:r>
            <a:r>
              <a:rPr lang="zh-CN" altLang="en-US" dirty="0"/>
              <a:t> </a:t>
            </a:r>
            <a:r>
              <a:rPr lang="en-US" altLang="zh-CN" dirty="0"/>
              <a:t>Spike-driven</a:t>
            </a:r>
            <a:r>
              <a:rPr lang="zh-CN" altLang="en-US" dirty="0"/>
              <a:t> </a:t>
            </a:r>
            <a:r>
              <a:rPr lang="en-US" altLang="zh-CN" dirty="0"/>
              <a:t>Transformer</a:t>
            </a:r>
            <a:r>
              <a:rPr lang="zh-CN" altLang="en-US" dirty="0"/>
              <a:t> </a:t>
            </a:r>
            <a:r>
              <a:rPr lang="en-US" altLang="zh-CN" dirty="0"/>
              <a:t>(ICLR25’)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BC7ACF9-C9F3-7930-A17D-8AB57D9CA6E5}"/>
              </a:ext>
            </a:extLst>
          </p:cNvPr>
          <p:cNvSpPr txBox="1"/>
          <p:nvPr/>
        </p:nvSpPr>
        <p:spPr>
          <a:xfrm>
            <a:off x="1003111" y="3669702"/>
            <a:ext cx="74994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buNone/>
              <a:defRPr>
                <a:solidFill>
                  <a:srgbClr val="000000"/>
                </a:solidFill>
                <a:latin typeface="Helvetica" pitchFamily="2" charset="0"/>
              </a:defRPr>
            </a:lvl1pPr>
          </a:lstStyle>
          <a:p>
            <a:r>
              <a:rPr lang="en-US" altLang="zh-CN" dirty="0"/>
              <a:t>[3]</a:t>
            </a:r>
            <a:r>
              <a:rPr lang="zh-CN" altLang="en-US" dirty="0"/>
              <a:t> </a:t>
            </a:r>
            <a:r>
              <a:rPr lang="en-US" altLang="zh-CN" dirty="0"/>
              <a:t>QP-SNN: Quantized and Pruned Spiking Neural</a:t>
            </a:r>
            <a:r>
              <a:rPr lang="zh-CN" altLang="en-US" dirty="0"/>
              <a:t> </a:t>
            </a:r>
            <a:r>
              <a:rPr lang="en-US" altLang="zh-CN" dirty="0"/>
              <a:t>Networks</a:t>
            </a:r>
            <a:r>
              <a:rPr lang="zh-CN" altLang="en-US" dirty="0"/>
              <a:t> </a:t>
            </a:r>
            <a:r>
              <a:rPr lang="en-US" altLang="zh-CN" dirty="0"/>
              <a:t>(ICLR25’)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B554E2F-6CEE-1C6E-4939-34AB09B0BDF1}"/>
              </a:ext>
            </a:extLst>
          </p:cNvPr>
          <p:cNvSpPr txBox="1"/>
          <p:nvPr/>
        </p:nvSpPr>
        <p:spPr>
          <a:xfrm>
            <a:off x="1003111" y="4277579"/>
            <a:ext cx="74994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buNone/>
              <a:defRPr>
                <a:solidFill>
                  <a:srgbClr val="000000"/>
                </a:solidFill>
                <a:latin typeface="Helvetica" pitchFamily="2" charset="0"/>
              </a:defRPr>
            </a:lvl1pPr>
          </a:lstStyle>
          <a:p>
            <a:r>
              <a:rPr lang="en-US" altLang="zh-CN" dirty="0"/>
              <a:t>[4]</a:t>
            </a:r>
            <a:r>
              <a:rPr lang="zh-CN" altLang="en-US" dirty="0"/>
              <a:t> </a:t>
            </a:r>
            <a:r>
              <a:rPr lang="en" altLang="zh-CN" dirty="0"/>
              <a:t>S</a:t>
            </a:r>
            <a:r>
              <a:rPr lang="en-US" altLang="zh-CN" baseline="30000" dirty="0"/>
              <a:t>2</a:t>
            </a:r>
            <a:r>
              <a:rPr lang="en" altLang="zh-CN" dirty="0"/>
              <a:t>NN: Sub-bit Spiking Neural Networks</a:t>
            </a:r>
            <a:r>
              <a:rPr lang="zh-CN" altLang="en-US" dirty="0"/>
              <a:t> </a:t>
            </a:r>
            <a:r>
              <a:rPr lang="en-US" altLang="zh-CN" dirty="0"/>
              <a:t>(NIPS25’)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D166D43-8A90-F54F-D555-737AA2CB902B}"/>
              </a:ext>
            </a:extLst>
          </p:cNvPr>
          <p:cNvSpPr txBox="1"/>
          <p:nvPr/>
        </p:nvSpPr>
        <p:spPr>
          <a:xfrm>
            <a:off x="1003111" y="4885456"/>
            <a:ext cx="74994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buNone/>
              <a:defRPr>
                <a:solidFill>
                  <a:srgbClr val="000000"/>
                </a:solidFill>
                <a:latin typeface="Helvetica" pitchFamily="2" charset="0"/>
              </a:defRPr>
            </a:lvl1pPr>
          </a:lstStyle>
          <a:p>
            <a:r>
              <a:rPr lang="en-US" altLang="zh-CN" dirty="0"/>
              <a:t>[5]</a:t>
            </a:r>
            <a:r>
              <a:rPr lang="zh-CN" altLang="en-US" dirty="0"/>
              <a:t> </a:t>
            </a:r>
            <a:r>
              <a:rPr lang="en" altLang="zh-CN" dirty="0"/>
              <a:t>Binary Event-Driven Spiking Transformer</a:t>
            </a:r>
            <a:r>
              <a:rPr lang="zh-CN" altLang="en-US" dirty="0"/>
              <a:t> </a:t>
            </a:r>
            <a:r>
              <a:rPr lang="en-US" altLang="zh-CN" dirty="0"/>
              <a:t>(IJCAI25’)</a:t>
            </a:r>
          </a:p>
        </p:txBody>
      </p:sp>
    </p:spTree>
    <p:extLst>
      <p:ext uri="{BB962C8B-B14F-4D97-AF65-F5344CB8AC3E}">
        <p14:creationId xmlns:p14="http://schemas.microsoft.com/office/powerpoint/2010/main" val="25102467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36E1E-40B2-523C-5D98-1494D67D2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C1F6E30-7B39-006C-D9B6-0DC749CBB9EC}"/>
              </a:ext>
            </a:extLst>
          </p:cNvPr>
          <p:cNvSpPr txBox="1"/>
          <p:nvPr/>
        </p:nvSpPr>
        <p:spPr>
          <a:xfrm>
            <a:off x="574965" y="561086"/>
            <a:ext cx="10270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00000"/>
              </a:lnSpc>
              <a:buClrTx/>
              <a:buSzTx/>
              <a:buFontTx/>
              <a:buNone/>
              <a:defRPr sz="3200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4E2ED2C-076A-E514-96C2-39F9A8F9BFE5}"/>
              </a:ext>
            </a:extLst>
          </p:cNvPr>
          <p:cNvSpPr txBox="1"/>
          <p:nvPr/>
        </p:nvSpPr>
        <p:spPr>
          <a:xfrm>
            <a:off x="1668181" y="1364355"/>
            <a:ext cx="88556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  <a:defRPr/>
            </a:pPr>
            <a:r>
              <a:rPr lang="en-US" altLang="zh-CN" sz="2400" b="1" dirty="0">
                <a:solidFill>
                  <a:prstClr val="black"/>
                </a:solidFill>
              </a:rPr>
              <a:t>Software-Hardware Co-design</a:t>
            </a:r>
            <a:r>
              <a:rPr lang="zh-CN" altLang="en-US" sz="2400" b="1" dirty="0">
                <a:solidFill>
                  <a:prstClr val="black"/>
                </a:solidFill>
              </a:rPr>
              <a:t> </a:t>
            </a:r>
            <a:r>
              <a:rPr lang="en-US" altLang="zh-CN" sz="2400" b="1" dirty="0">
                <a:solidFill>
                  <a:prstClr val="black"/>
                </a:solidFill>
              </a:rPr>
              <a:t>for</a:t>
            </a:r>
            <a:r>
              <a:rPr lang="zh-CN" altLang="en-US" sz="2400" b="1" dirty="0">
                <a:solidFill>
                  <a:prstClr val="black"/>
                </a:solidFill>
              </a:rPr>
              <a:t> </a:t>
            </a:r>
            <a:r>
              <a:rPr lang="en-US" altLang="zh-CN" sz="2400" b="1" dirty="0">
                <a:solidFill>
                  <a:prstClr val="black"/>
                </a:solidFill>
              </a:rPr>
              <a:t>Brain-inspired</a:t>
            </a:r>
            <a:r>
              <a:rPr lang="zh-CN" altLang="en-US" sz="2400" b="1" dirty="0">
                <a:solidFill>
                  <a:prstClr val="black"/>
                </a:solidFill>
              </a:rPr>
              <a:t> </a:t>
            </a:r>
            <a:r>
              <a:rPr lang="en-US" altLang="zh-CN" sz="2400" b="1" dirty="0">
                <a:solidFill>
                  <a:prstClr val="black"/>
                </a:solidFill>
              </a:rPr>
              <a:t>Computing</a:t>
            </a:r>
            <a:r>
              <a:rPr lang="zh-CN" altLang="en-US" sz="2400" b="1" dirty="0">
                <a:solidFill>
                  <a:prstClr val="black"/>
                </a:solidFill>
              </a:rPr>
              <a:t> </a:t>
            </a:r>
            <a:endParaRPr lang="en-US" altLang="zh-CN" sz="2400" b="1" dirty="0">
              <a:solidFill>
                <a:prstClr val="black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340B87C-474D-A041-0912-64921AFF5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336" y="1826020"/>
            <a:ext cx="8285328" cy="471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60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3681E-D40C-EC18-A9CF-3C0E0168E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1">
            <a:extLst>
              <a:ext uri="{FF2B5EF4-FFF2-40B4-BE49-F238E27FC236}">
                <a16:creationId xmlns:a16="http://schemas.microsoft.com/office/drawing/2014/main" id="{7EACB7AF-3D0A-1844-E9A0-6F429550BF1F}"/>
              </a:ext>
            </a:extLst>
          </p:cNvPr>
          <p:cNvSpPr txBox="1"/>
          <p:nvPr/>
        </p:nvSpPr>
        <p:spPr>
          <a:xfrm>
            <a:off x="11762155" y="6472617"/>
            <a:ext cx="429846" cy="38538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7F30C9-F08D-49C1-A180-C453912CBC58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4</a:t>
            </a:fld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9" name="TextBox 57">
            <a:extLst>
              <a:ext uri="{FF2B5EF4-FFF2-40B4-BE49-F238E27FC236}">
                <a16:creationId xmlns:a16="http://schemas.microsoft.com/office/drawing/2014/main" id="{5FF36CC3-9E0E-E0F9-C2FD-6FEF067FE5E3}"/>
              </a:ext>
            </a:extLst>
          </p:cNvPr>
          <p:cNvSpPr txBox="1"/>
          <p:nvPr/>
        </p:nvSpPr>
        <p:spPr bwMode="auto">
          <a:xfrm>
            <a:off x="631268" y="1789060"/>
            <a:ext cx="10929463" cy="54426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kumimoji="1" sz="26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algn="l">
              <a:lnSpc>
                <a:spcPct val="100000"/>
              </a:lnSpc>
              <a:defRPr/>
            </a:pPr>
            <a:r>
              <a:rPr lang="en" altLang="zh-CN" sz="2400" dirty="0">
                <a:solidFill>
                  <a:prstClr val="black"/>
                </a:solidFill>
                <a:cs typeface="Times New Roman" panose="02020603050405020304" pitchFamily="18" charset="0"/>
              </a:rPr>
              <a:t>Scaling AI models dramatically increases energy consumption and storage needs.</a:t>
            </a:r>
            <a:endParaRPr lang="zh-CN" altLang="en-US" sz="24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91D352E-284A-6A5B-8BED-2B0C2E9B9296}"/>
              </a:ext>
            </a:extLst>
          </p:cNvPr>
          <p:cNvSpPr txBox="1"/>
          <p:nvPr/>
        </p:nvSpPr>
        <p:spPr>
          <a:xfrm>
            <a:off x="574965" y="561086"/>
            <a:ext cx="10270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algn="l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Motivation: </a:t>
            </a:r>
            <a:r>
              <a:rPr lang="en-US" altLang="zh-CN" sz="28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Energy&amp;Storage-hungry</a:t>
            </a: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AI Dev.</a:t>
            </a:r>
            <a:endParaRPr lang="zh-CN" altLang="en-US" sz="2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806540-D83A-DEEC-0A61-3F6BE291288B}"/>
              </a:ext>
            </a:extLst>
          </p:cNvPr>
          <p:cNvSpPr txBox="1"/>
          <p:nvPr/>
        </p:nvSpPr>
        <p:spPr>
          <a:xfrm>
            <a:off x="8756725" y="38727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7" name="TextBox 57">
            <a:extLst>
              <a:ext uri="{FF2B5EF4-FFF2-40B4-BE49-F238E27FC236}">
                <a16:creationId xmlns:a16="http://schemas.microsoft.com/office/drawing/2014/main" id="{53C4A4A1-B02D-056C-447E-0A6A281A71DB}"/>
              </a:ext>
            </a:extLst>
          </p:cNvPr>
          <p:cNvSpPr txBox="1"/>
          <p:nvPr/>
        </p:nvSpPr>
        <p:spPr bwMode="auto">
          <a:xfrm>
            <a:off x="434300" y="1176588"/>
            <a:ext cx="3745814" cy="54426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kumimoji="1" sz="26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altLang="zh-CN" sz="2800" b="1" dirty="0">
                <a:solidFill>
                  <a:prstClr val="black"/>
                </a:solidFill>
              </a:rPr>
              <a:t>Why scaling harms?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6E91D8C-A821-AE34-7419-120FAAD3431B}"/>
              </a:ext>
            </a:extLst>
          </p:cNvPr>
          <p:cNvGrpSpPr/>
          <p:nvPr/>
        </p:nvGrpSpPr>
        <p:grpSpPr>
          <a:xfrm>
            <a:off x="574965" y="2559841"/>
            <a:ext cx="10985766" cy="2124307"/>
            <a:chOff x="631268" y="3429000"/>
            <a:chExt cx="10929463" cy="1890132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32B76112-A33B-22CE-6E22-DFB51A657C2A}"/>
                </a:ext>
              </a:extLst>
            </p:cNvPr>
            <p:cNvGrpSpPr/>
            <p:nvPr/>
          </p:nvGrpSpPr>
          <p:grpSpPr>
            <a:xfrm>
              <a:off x="631268" y="3429000"/>
              <a:ext cx="10929463" cy="1801950"/>
              <a:chOff x="4317380" y="2982980"/>
              <a:chExt cx="7772401" cy="1261652"/>
            </a:xfrm>
          </p:grpSpPr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78BCCEC7-89CC-167C-E4E0-3EDBE85C96A5}"/>
                  </a:ext>
                </a:extLst>
              </p:cNvPr>
              <p:cNvGrpSpPr/>
              <p:nvPr/>
            </p:nvGrpSpPr>
            <p:grpSpPr>
              <a:xfrm>
                <a:off x="4317380" y="2982980"/>
                <a:ext cx="7772401" cy="957813"/>
                <a:chOff x="2209799" y="3132031"/>
                <a:chExt cx="7772401" cy="957813"/>
              </a:xfrm>
            </p:grpSpPr>
            <p:pic>
              <p:nvPicPr>
                <p:cNvPr id="3" name="图片 2">
                  <a:extLst>
                    <a:ext uri="{FF2B5EF4-FFF2-40B4-BE49-F238E27FC236}">
                      <a16:creationId xmlns:a16="http://schemas.microsoft.com/office/drawing/2014/main" id="{8580EFE5-6F9C-9011-379B-045E1345F7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09800" y="3132031"/>
                  <a:ext cx="7772400" cy="593938"/>
                </a:xfrm>
                <a:prstGeom prst="rect">
                  <a:avLst/>
                </a:prstGeom>
              </p:spPr>
            </p:pic>
            <p:pic>
              <p:nvPicPr>
                <p:cNvPr id="7" name="图片 6">
                  <a:extLst>
                    <a:ext uri="{FF2B5EF4-FFF2-40B4-BE49-F238E27FC236}">
                      <a16:creationId xmlns:a16="http://schemas.microsoft.com/office/drawing/2014/main" id="{9AA5F47B-10FA-E9DD-2BEE-9CB8951137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209799" y="3733779"/>
                  <a:ext cx="7772400" cy="356065"/>
                </a:xfrm>
                <a:prstGeom prst="rect">
                  <a:avLst/>
                </a:prstGeom>
              </p:spPr>
            </p:pic>
          </p:grpSp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C18B0A27-02AA-8141-923C-7C486EA01A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17380" y="3923754"/>
                <a:ext cx="7772400" cy="320878"/>
              </a:xfrm>
              <a:prstGeom prst="rect">
                <a:avLst/>
              </a:prstGeom>
            </p:spPr>
          </p:pic>
        </p:grp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177FD3E3-1B57-8C6E-8626-517DEC02149D}"/>
                </a:ext>
              </a:extLst>
            </p:cNvPr>
            <p:cNvSpPr/>
            <p:nvPr/>
          </p:nvSpPr>
          <p:spPr>
            <a:xfrm>
              <a:off x="8564137" y="4772657"/>
              <a:ext cx="2996593" cy="546475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EA05ED08-E293-6A83-2533-13E0847E6C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323" y="5296620"/>
            <a:ext cx="5860023" cy="60460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882AEC7-EE81-F4B4-B622-DCCE87678B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7346" y="4854626"/>
            <a:ext cx="2123328" cy="186745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5B85F0E-350B-0B32-B545-86A8C13D4E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77163" y="4857730"/>
            <a:ext cx="2123328" cy="186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2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2DF03-CCE8-B962-4FC6-4CC41F226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1">
            <a:extLst>
              <a:ext uri="{FF2B5EF4-FFF2-40B4-BE49-F238E27FC236}">
                <a16:creationId xmlns:a16="http://schemas.microsoft.com/office/drawing/2014/main" id="{0702CD62-D0CF-7802-69C5-1DEEDC8D0B70}"/>
              </a:ext>
            </a:extLst>
          </p:cNvPr>
          <p:cNvSpPr txBox="1"/>
          <p:nvPr/>
        </p:nvSpPr>
        <p:spPr>
          <a:xfrm>
            <a:off x="11762155" y="6472617"/>
            <a:ext cx="429846" cy="38538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7F30C9-F08D-49C1-A180-C453912CBC58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5</a:t>
            </a:fld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67BCFB-2491-CC0C-E97D-18158BDBF1E1}"/>
              </a:ext>
            </a:extLst>
          </p:cNvPr>
          <p:cNvSpPr txBox="1"/>
          <p:nvPr/>
        </p:nvSpPr>
        <p:spPr>
          <a:xfrm>
            <a:off x="574965" y="561086"/>
            <a:ext cx="10270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Motivation: Lightweight Neural Networks</a:t>
            </a:r>
            <a:endParaRPr lang="zh-CN" altLang="en-US" sz="2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5C3CB6D-E738-F53B-E3DE-3412890DB48A}"/>
              </a:ext>
            </a:extLst>
          </p:cNvPr>
          <p:cNvSpPr txBox="1"/>
          <p:nvPr/>
        </p:nvSpPr>
        <p:spPr>
          <a:xfrm>
            <a:off x="8756725" y="38727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7" name="TextBox 57">
            <a:extLst>
              <a:ext uri="{FF2B5EF4-FFF2-40B4-BE49-F238E27FC236}">
                <a16:creationId xmlns:a16="http://schemas.microsoft.com/office/drawing/2014/main" id="{C4F63D8E-9C34-9DE4-D06C-CDE753872CE1}"/>
              </a:ext>
            </a:extLst>
          </p:cNvPr>
          <p:cNvSpPr txBox="1"/>
          <p:nvPr/>
        </p:nvSpPr>
        <p:spPr bwMode="auto">
          <a:xfrm>
            <a:off x="445450" y="1244800"/>
            <a:ext cx="6100315" cy="54426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kumimoji="1" sz="26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altLang="zh-CN" sz="2800" b="1" dirty="0">
                <a:solidFill>
                  <a:prstClr val="black"/>
                </a:solidFill>
              </a:rPr>
              <a:t>In</a:t>
            </a:r>
            <a:r>
              <a:rPr lang="zh-CN" altLang="en-US" sz="2800" b="1" dirty="0">
                <a:solidFill>
                  <a:prstClr val="black"/>
                </a:solidFill>
              </a:rPr>
              <a:t> </a:t>
            </a:r>
            <a:r>
              <a:rPr lang="en-US" altLang="zh-CN" sz="2800" b="1" dirty="0">
                <a:solidFill>
                  <a:prstClr val="black"/>
                </a:solidFill>
              </a:rPr>
              <a:t>model</a:t>
            </a:r>
            <a:r>
              <a:rPr lang="zh-CN" altLang="en-US" sz="2800" b="1" dirty="0">
                <a:solidFill>
                  <a:prstClr val="black"/>
                </a:solidFill>
              </a:rPr>
              <a:t> </a:t>
            </a:r>
            <a:r>
              <a:rPr lang="en-US" altLang="zh-CN" sz="2800" b="1" dirty="0">
                <a:solidFill>
                  <a:prstClr val="black"/>
                </a:solidFill>
              </a:rPr>
              <a:t>arch., what do we focus on?</a:t>
            </a:r>
          </a:p>
        </p:txBody>
      </p:sp>
      <p:sp>
        <p:nvSpPr>
          <p:cNvPr id="8" name="圆角矩形 140">
            <a:extLst>
              <a:ext uri="{FF2B5EF4-FFF2-40B4-BE49-F238E27FC236}">
                <a16:creationId xmlns:a16="http://schemas.microsoft.com/office/drawing/2014/main" id="{CC116C5E-C391-1B51-7886-09945E2E473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11797" y="1854960"/>
            <a:ext cx="10729354" cy="4746562"/>
          </a:xfrm>
          <a:prstGeom prst="roundRect">
            <a:avLst>
              <a:gd name="adj" fmla="val 565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cxnSp>
        <p:nvCxnSpPr>
          <p:cNvPr id="15" name="直接连接符 13">
            <a:extLst>
              <a:ext uri="{FF2B5EF4-FFF2-40B4-BE49-F238E27FC236}">
                <a16:creationId xmlns:a16="http://schemas.microsoft.com/office/drawing/2014/main" id="{525EDAB6-96D7-E121-0BC2-A3B75AB0D880}"/>
              </a:ext>
            </a:extLst>
          </p:cNvPr>
          <p:cNvCxnSpPr>
            <a:cxnSpLocks/>
          </p:cNvCxnSpPr>
          <p:nvPr/>
        </p:nvCxnSpPr>
        <p:spPr>
          <a:xfrm>
            <a:off x="4608265" y="2085396"/>
            <a:ext cx="0" cy="4259648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>
            <a:extLst>
              <a:ext uri="{FF2B5EF4-FFF2-40B4-BE49-F238E27FC236}">
                <a16:creationId xmlns:a16="http://schemas.microsoft.com/office/drawing/2014/main" id="{37411BC2-C110-EE84-111F-06F7D5010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258" y="2026640"/>
            <a:ext cx="4086402" cy="3114873"/>
          </a:xfrm>
          <a:prstGeom prst="rect">
            <a:avLst/>
          </a:prstGeom>
        </p:spPr>
      </p:pic>
      <p:cxnSp>
        <p:nvCxnSpPr>
          <p:cNvPr id="26" name="直接连接符 16">
            <a:extLst>
              <a:ext uri="{FF2B5EF4-FFF2-40B4-BE49-F238E27FC236}">
                <a16:creationId xmlns:a16="http://schemas.microsoft.com/office/drawing/2014/main" id="{7B11E477-7A98-971F-A385-935602C16D53}"/>
              </a:ext>
            </a:extLst>
          </p:cNvPr>
          <p:cNvCxnSpPr>
            <a:cxnSpLocks/>
          </p:cNvCxnSpPr>
          <p:nvPr/>
        </p:nvCxnSpPr>
        <p:spPr>
          <a:xfrm>
            <a:off x="8939634" y="2026640"/>
            <a:ext cx="0" cy="4318404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38B77AC-2771-0BE3-ABDE-CA8E4E10A9F4}"/>
              </a:ext>
            </a:extLst>
          </p:cNvPr>
          <p:cNvGrpSpPr/>
          <p:nvPr/>
        </p:nvGrpSpPr>
        <p:grpSpPr>
          <a:xfrm>
            <a:off x="9350958" y="2199507"/>
            <a:ext cx="1577233" cy="2763586"/>
            <a:chOff x="9350957" y="2377927"/>
            <a:chExt cx="1629272" cy="3600682"/>
          </a:xfrm>
        </p:grpSpPr>
        <p:pic>
          <p:nvPicPr>
            <p:cNvPr id="28" name="Picture 18" descr="A Beginner’s Guide to Neural Network Pruning">
              <a:extLst>
                <a:ext uri="{FF2B5EF4-FFF2-40B4-BE49-F238E27FC236}">
                  <a16:creationId xmlns:a16="http://schemas.microsoft.com/office/drawing/2014/main" id="{544877F8-788F-B112-9459-718D2177B5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89" t="6186" r="54600" b="14689"/>
            <a:stretch>
              <a:fillRect/>
            </a:stretch>
          </p:blipFill>
          <p:spPr bwMode="auto">
            <a:xfrm>
              <a:off x="9350957" y="2377927"/>
              <a:ext cx="1624665" cy="1849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8" descr="A Beginner’s Guide to Neural Network Pruning">
              <a:extLst>
                <a:ext uri="{FF2B5EF4-FFF2-40B4-BE49-F238E27FC236}">
                  <a16:creationId xmlns:a16="http://schemas.microsoft.com/office/drawing/2014/main" id="{438D7253-815E-6C43-F7C3-0ADB3EBC56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487" t="5171" r="2274" b="23586"/>
            <a:stretch>
              <a:fillRect/>
            </a:stretch>
          </p:blipFill>
          <p:spPr bwMode="auto">
            <a:xfrm>
              <a:off x="9368784" y="4352272"/>
              <a:ext cx="1611445" cy="1626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箭头: 下 20">
              <a:extLst>
                <a:ext uri="{FF2B5EF4-FFF2-40B4-BE49-F238E27FC236}">
                  <a16:creationId xmlns:a16="http://schemas.microsoft.com/office/drawing/2014/main" id="{FFC4BCCE-6431-7ADD-197E-1E32814CE228}"/>
                </a:ext>
              </a:extLst>
            </p:cNvPr>
            <p:cNvSpPr/>
            <p:nvPr/>
          </p:nvSpPr>
          <p:spPr>
            <a:xfrm>
              <a:off x="9926789" y="3990052"/>
              <a:ext cx="495437" cy="474066"/>
            </a:xfrm>
            <a:prstGeom prst="downArrow">
              <a:avLst/>
            </a:prstGeom>
            <a:solidFill>
              <a:schemeClr val="bg1">
                <a:lumMod val="95000"/>
              </a:schemeClr>
            </a:solidFill>
            <a:ln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9" name="TextBox 57">
            <a:extLst>
              <a:ext uri="{FF2B5EF4-FFF2-40B4-BE49-F238E27FC236}">
                <a16:creationId xmlns:a16="http://schemas.microsoft.com/office/drawing/2014/main" id="{BD8A01B1-6522-C5C7-4B8D-356C4C480CE9}"/>
              </a:ext>
            </a:extLst>
          </p:cNvPr>
          <p:cNvSpPr txBox="1"/>
          <p:nvPr/>
        </p:nvSpPr>
        <p:spPr bwMode="auto">
          <a:xfrm>
            <a:off x="1481764" y="5599387"/>
            <a:ext cx="2227195" cy="54426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kumimoji="1" sz="26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" altLang="zh-CN" sz="2400" dirty="0">
                <a:solidFill>
                  <a:prstClr val="black"/>
                </a:solidFill>
                <a:cs typeface="Times New Roman" panose="02020603050405020304" pitchFamily="18" charset="0"/>
              </a:rPr>
              <a:t>Arch. Searching</a:t>
            </a:r>
            <a:endParaRPr lang="zh-CN" altLang="en-US" sz="24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34" name="TextBox 57">
            <a:extLst>
              <a:ext uri="{FF2B5EF4-FFF2-40B4-BE49-F238E27FC236}">
                <a16:creationId xmlns:a16="http://schemas.microsoft.com/office/drawing/2014/main" id="{9995FF13-8866-EDC5-E2B6-E3017D7F380A}"/>
              </a:ext>
            </a:extLst>
          </p:cNvPr>
          <p:cNvSpPr txBox="1"/>
          <p:nvPr/>
        </p:nvSpPr>
        <p:spPr bwMode="auto">
          <a:xfrm>
            <a:off x="5835552" y="5599387"/>
            <a:ext cx="1876796" cy="54426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kumimoji="1" sz="26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" altLang="zh-CN" sz="2400" dirty="0">
                <a:solidFill>
                  <a:prstClr val="black"/>
                </a:solidFill>
                <a:cs typeface="Times New Roman" panose="02020603050405020304" pitchFamily="18" charset="0"/>
              </a:rPr>
              <a:t>Quantization</a:t>
            </a:r>
            <a:endParaRPr lang="zh-CN" altLang="en-US" sz="24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35" name="TextBox 57">
            <a:extLst>
              <a:ext uri="{FF2B5EF4-FFF2-40B4-BE49-F238E27FC236}">
                <a16:creationId xmlns:a16="http://schemas.microsoft.com/office/drawing/2014/main" id="{79574ADE-3594-9943-96CC-3467AA3D6202}"/>
              </a:ext>
            </a:extLst>
          </p:cNvPr>
          <p:cNvSpPr txBox="1"/>
          <p:nvPr/>
        </p:nvSpPr>
        <p:spPr bwMode="auto">
          <a:xfrm>
            <a:off x="9228523" y="5599387"/>
            <a:ext cx="1876796" cy="54426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kumimoji="1" sz="26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" altLang="zh-CN" sz="2400" dirty="0">
                <a:solidFill>
                  <a:prstClr val="black"/>
                </a:solidFill>
                <a:cs typeface="Times New Roman" panose="02020603050405020304" pitchFamily="18" charset="0"/>
              </a:rPr>
              <a:t>Pruning</a:t>
            </a:r>
            <a:endParaRPr lang="zh-CN" altLang="en-US" sz="24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B913B186-B33A-4547-B3BE-133819E1D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230" y="2393063"/>
            <a:ext cx="3399308" cy="238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187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38E61-430F-FED0-6CED-9D3D0E6EC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1">
            <a:extLst>
              <a:ext uri="{FF2B5EF4-FFF2-40B4-BE49-F238E27FC236}">
                <a16:creationId xmlns:a16="http://schemas.microsoft.com/office/drawing/2014/main" id="{2D207E9A-91BC-A2D8-2522-69EDFECD48C5}"/>
              </a:ext>
            </a:extLst>
          </p:cNvPr>
          <p:cNvSpPr txBox="1"/>
          <p:nvPr/>
        </p:nvSpPr>
        <p:spPr>
          <a:xfrm>
            <a:off x="11762155" y="6472617"/>
            <a:ext cx="429846" cy="38538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7F30C9-F08D-49C1-A180-C453912CBC58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6</a:t>
            </a:fld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D6937B1-5F84-F181-298D-15B52CCAE606}"/>
              </a:ext>
            </a:extLst>
          </p:cNvPr>
          <p:cNvSpPr txBox="1"/>
          <p:nvPr/>
        </p:nvSpPr>
        <p:spPr>
          <a:xfrm>
            <a:off x="574965" y="561086"/>
            <a:ext cx="10270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Motivation: Energy-saving Neural Networks</a:t>
            </a:r>
            <a:endParaRPr lang="zh-CN" altLang="en-US" sz="2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TextBox 57">
            <a:extLst>
              <a:ext uri="{FF2B5EF4-FFF2-40B4-BE49-F238E27FC236}">
                <a16:creationId xmlns:a16="http://schemas.microsoft.com/office/drawing/2014/main" id="{FE171331-9E04-2A2E-2BD5-3BD8FBC27A4E}"/>
              </a:ext>
            </a:extLst>
          </p:cNvPr>
          <p:cNvSpPr txBox="1"/>
          <p:nvPr/>
        </p:nvSpPr>
        <p:spPr bwMode="auto">
          <a:xfrm>
            <a:off x="445450" y="1244800"/>
            <a:ext cx="6100315" cy="54426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kumimoji="1" sz="26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altLang="zh-CN" sz="2800" b="1" dirty="0">
                <a:solidFill>
                  <a:prstClr val="black"/>
                </a:solidFill>
              </a:rPr>
              <a:t>In</a:t>
            </a:r>
            <a:r>
              <a:rPr lang="zh-CN" altLang="en-US" sz="2800" b="1" dirty="0">
                <a:solidFill>
                  <a:prstClr val="black"/>
                </a:solidFill>
              </a:rPr>
              <a:t> </a:t>
            </a:r>
            <a:r>
              <a:rPr lang="en-US" altLang="zh-CN" sz="2800" b="1" dirty="0">
                <a:solidFill>
                  <a:prstClr val="black"/>
                </a:solidFill>
              </a:rPr>
              <a:t>model</a:t>
            </a:r>
            <a:r>
              <a:rPr lang="zh-CN" altLang="en-US" sz="2800" b="1" dirty="0">
                <a:solidFill>
                  <a:prstClr val="black"/>
                </a:solidFill>
              </a:rPr>
              <a:t> </a:t>
            </a:r>
            <a:r>
              <a:rPr lang="en-US" altLang="zh-CN" sz="2800" b="1" dirty="0">
                <a:solidFill>
                  <a:prstClr val="black"/>
                </a:solidFill>
              </a:rPr>
              <a:t>arch., what do we focus on?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08298993-0A0E-5DE5-E3F0-3F9C4066C017}"/>
              </a:ext>
            </a:extLst>
          </p:cNvPr>
          <p:cNvGrpSpPr/>
          <p:nvPr/>
        </p:nvGrpSpPr>
        <p:grpSpPr>
          <a:xfrm>
            <a:off x="1475433" y="1797511"/>
            <a:ext cx="8427311" cy="1735832"/>
            <a:chOff x="960867" y="2105829"/>
            <a:chExt cx="5028565" cy="1120141"/>
          </a:xfrm>
        </p:grpSpPr>
        <p:pic>
          <p:nvPicPr>
            <p:cNvPr id="2" name="Picture 10">
              <a:extLst>
                <a:ext uri="{FF2B5EF4-FFF2-40B4-BE49-F238E27FC236}">
                  <a16:creationId xmlns:a16="http://schemas.microsoft.com/office/drawing/2014/main" id="{405DC80F-938F-4473-8646-C5129E276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3432" y="2105829"/>
              <a:ext cx="2286000" cy="1073150"/>
            </a:xfrm>
            <a:prstGeom prst="rect">
              <a:avLst/>
            </a:prstGeom>
          </p:spPr>
        </p:pic>
        <p:pic>
          <p:nvPicPr>
            <p:cNvPr id="3" name="Picture 12">
              <a:extLst>
                <a:ext uri="{FF2B5EF4-FFF2-40B4-BE49-F238E27FC236}">
                  <a16:creationId xmlns:a16="http://schemas.microsoft.com/office/drawing/2014/main" id="{DF5DA3C9-84BB-10E4-792E-5C09CB948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0867" y="2134405"/>
              <a:ext cx="2458720" cy="1091565"/>
            </a:xfrm>
            <a:prstGeom prst="rect">
              <a:avLst/>
            </a:prstGeom>
          </p:spPr>
        </p:pic>
        <p:sp>
          <p:nvSpPr>
            <p:cNvPr id="11" name="燕尾形箭头 18">
              <a:extLst>
                <a:ext uri="{FF2B5EF4-FFF2-40B4-BE49-F238E27FC236}">
                  <a16:creationId xmlns:a16="http://schemas.microsoft.com/office/drawing/2014/main" id="{1502FDC8-4075-B39E-8B2F-A3E0611DE735}"/>
                </a:ext>
              </a:extLst>
            </p:cNvPr>
            <p:cNvSpPr/>
            <p:nvPr/>
          </p:nvSpPr>
          <p:spPr>
            <a:xfrm>
              <a:off x="3394794" y="2584041"/>
              <a:ext cx="367982" cy="276860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F6FEC762-3ABC-5638-FD9F-E460C4982F4B}"/>
              </a:ext>
            </a:extLst>
          </p:cNvPr>
          <p:cNvGrpSpPr/>
          <p:nvPr/>
        </p:nvGrpSpPr>
        <p:grpSpPr>
          <a:xfrm>
            <a:off x="2594587" y="3890389"/>
            <a:ext cx="6954153" cy="3021449"/>
            <a:chOff x="2168582" y="4381848"/>
            <a:chExt cx="4348788" cy="2105289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FE50F20-B350-FB2C-C6DF-FC376A5EDD81}"/>
                </a:ext>
              </a:extLst>
            </p:cNvPr>
            <p:cNvSpPr txBox="1"/>
            <p:nvPr/>
          </p:nvSpPr>
          <p:spPr>
            <a:xfrm>
              <a:off x="5244977" y="4381848"/>
              <a:ext cx="1001292" cy="2573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Training Alg.</a:t>
              </a:r>
              <a:r>
                <a:rPr lang="zh-CN" altLang="en-US" b="1" dirty="0">
                  <a:solidFill>
                    <a:srgbClr val="FF0000"/>
                  </a:solidFill>
                </a:rPr>
                <a:t>？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82E1A4D-5287-D65E-FA3B-61E4AFE0682C}"/>
                </a:ext>
              </a:extLst>
            </p:cNvPr>
            <p:cNvSpPr txBox="1"/>
            <p:nvPr/>
          </p:nvSpPr>
          <p:spPr>
            <a:xfrm>
              <a:off x="2479213" y="6189217"/>
              <a:ext cx="914192" cy="2573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Model Arch.</a:t>
              </a:r>
              <a:r>
                <a:rPr lang="zh-CN" altLang="en-US" b="1" dirty="0">
                  <a:solidFill>
                    <a:srgbClr val="FF0000"/>
                  </a:solidFill>
                </a:rPr>
                <a:t>？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A22B5C1-615E-FC61-A9B7-07833DC952D5}"/>
                </a:ext>
              </a:extLst>
            </p:cNvPr>
            <p:cNvSpPr txBox="1"/>
            <p:nvPr/>
          </p:nvSpPr>
          <p:spPr>
            <a:xfrm>
              <a:off x="5243404" y="6229793"/>
              <a:ext cx="862806" cy="2573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Hardware</a:t>
              </a:r>
              <a:r>
                <a:rPr lang="zh-CN" altLang="en-US" b="1" dirty="0">
                  <a:solidFill>
                    <a:srgbClr val="FF0000"/>
                  </a:solidFill>
                </a:rPr>
                <a:t>？</a:t>
              </a:r>
            </a:p>
          </p:txBody>
        </p:sp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460A312A-09AB-C7AB-D5CB-6B43B8C8D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93669" y="4585644"/>
              <a:ext cx="1732446" cy="780856"/>
            </a:xfrm>
            <a:prstGeom prst="rect">
              <a:avLst/>
            </a:prstGeom>
          </p:spPr>
        </p:pic>
        <p:pic>
          <p:nvPicPr>
            <p:cNvPr id="20" name="Picture 36">
              <a:extLst>
                <a:ext uri="{FF2B5EF4-FFF2-40B4-BE49-F238E27FC236}">
                  <a16:creationId xmlns:a16="http://schemas.microsoft.com/office/drawing/2014/main" id="{CC508D56-3A74-DF87-B710-4C9778BBA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52330" y="4604321"/>
              <a:ext cx="1593945" cy="762179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B718D164-85EC-254A-6CD8-572185721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68582" y="5387495"/>
              <a:ext cx="1893690" cy="842298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E1409D17-0D6A-C54B-2D2D-DD7FAA43296F}"/>
                </a:ext>
              </a:extLst>
            </p:cNvPr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5107733" y="5414217"/>
              <a:ext cx="976726" cy="860150"/>
            </a:xfrm>
            <a:prstGeom prst="rect">
              <a:avLst/>
            </a:prstGeom>
          </p:spPr>
        </p:pic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ED0ED188-F882-E4F7-E17B-CF58D34C4C1D}"/>
                </a:ext>
              </a:extLst>
            </p:cNvPr>
            <p:cNvSpPr/>
            <p:nvPr/>
          </p:nvSpPr>
          <p:spPr>
            <a:xfrm>
              <a:off x="3853707" y="4942652"/>
              <a:ext cx="1006867" cy="994369"/>
            </a:xfrm>
            <a:prstGeom prst="ellipse">
              <a:avLst/>
            </a:prstGeom>
            <a:solidFill>
              <a:srgbClr val="BE657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Bio-inspired Computing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5" name="直接连接符 90">
              <a:extLst>
                <a:ext uri="{FF2B5EF4-FFF2-40B4-BE49-F238E27FC236}">
                  <a16:creationId xmlns:a16="http://schemas.microsoft.com/office/drawing/2014/main" id="{79F58CA0-0797-3461-4F78-7C1601B7D581}"/>
                </a:ext>
              </a:extLst>
            </p:cNvPr>
            <p:cNvCxnSpPr>
              <a:cxnSpLocks/>
            </p:cNvCxnSpPr>
            <p:nvPr/>
          </p:nvCxnSpPr>
          <p:spPr>
            <a:xfrm>
              <a:off x="2168582" y="5373417"/>
              <a:ext cx="1685125" cy="7161"/>
            </a:xfrm>
            <a:prstGeom prst="line">
              <a:avLst/>
            </a:prstGeom>
            <a:ln w="28575">
              <a:solidFill>
                <a:srgbClr val="A3445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91">
              <a:extLst>
                <a:ext uri="{FF2B5EF4-FFF2-40B4-BE49-F238E27FC236}">
                  <a16:creationId xmlns:a16="http://schemas.microsoft.com/office/drawing/2014/main" id="{58DD9134-3B4F-37E9-1688-BF767C22B807}"/>
                </a:ext>
              </a:extLst>
            </p:cNvPr>
            <p:cNvCxnSpPr>
              <a:cxnSpLocks/>
            </p:cNvCxnSpPr>
            <p:nvPr/>
          </p:nvCxnSpPr>
          <p:spPr>
            <a:xfrm>
              <a:off x="4832245" y="5383914"/>
              <a:ext cx="1685125" cy="7161"/>
            </a:xfrm>
            <a:prstGeom prst="line">
              <a:avLst/>
            </a:prstGeom>
            <a:ln w="28575">
              <a:solidFill>
                <a:srgbClr val="A3445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92">
              <a:extLst>
                <a:ext uri="{FF2B5EF4-FFF2-40B4-BE49-F238E27FC236}">
                  <a16:creationId xmlns:a16="http://schemas.microsoft.com/office/drawing/2014/main" id="{0F761575-7EE5-C33D-D595-5C5FBEF33CC2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>
              <a:off x="4350892" y="4476701"/>
              <a:ext cx="6249" cy="465951"/>
            </a:xfrm>
            <a:prstGeom prst="line">
              <a:avLst/>
            </a:prstGeom>
            <a:ln w="28575">
              <a:solidFill>
                <a:srgbClr val="A3445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102">
              <a:extLst>
                <a:ext uri="{FF2B5EF4-FFF2-40B4-BE49-F238E27FC236}">
                  <a16:creationId xmlns:a16="http://schemas.microsoft.com/office/drawing/2014/main" id="{BE58778D-061C-4681-AB61-9D4780DE9826}"/>
                </a:ext>
              </a:extLst>
            </p:cNvPr>
            <p:cNvCxnSpPr>
              <a:cxnSpLocks/>
              <a:stCxn id="23" idx="4"/>
            </p:cNvCxnSpPr>
            <p:nvPr/>
          </p:nvCxnSpPr>
          <p:spPr>
            <a:xfrm flipH="1">
              <a:off x="4350892" y="5937021"/>
              <a:ext cx="6249" cy="421445"/>
            </a:xfrm>
            <a:prstGeom prst="line">
              <a:avLst/>
            </a:prstGeom>
            <a:ln w="28575">
              <a:solidFill>
                <a:srgbClr val="A3445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0A5E430-B1F8-3002-9A0B-8170B35ACBDD}"/>
                </a:ext>
              </a:extLst>
            </p:cNvPr>
            <p:cNvSpPr txBox="1"/>
            <p:nvPr/>
          </p:nvSpPr>
          <p:spPr>
            <a:xfrm>
              <a:off x="2603282" y="4390211"/>
              <a:ext cx="790123" cy="2573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Encoding?</a:t>
              </a:r>
            </a:p>
          </p:txBody>
        </p:sp>
      </p:grpSp>
      <p:sp>
        <p:nvSpPr>
          <p:cNvPr id="39" name="TextBox 57">
            <a:extLst>
              <a:ext uri="{FF2B5EF4-FFF2-40B4-BE49-F238E27FC236}">
                <a16:creationId xmlns:a16="http://schemas.microsoft.com/office/drawing/2014/main" id="{ED0AA4A5-CE6B-7ED1-B024-00DD97C92810}"/>
              </a:ext>
            </a:extLst>
          </p:cNvPr>
          <p:cNvSpPr txBox="1"/>
          <p:nvPr/>
        </p:nvSpPr>
        <p:spPr bwMode="auto">
          <a:xfrm>
            <a:off x="2199355" y="3482240"/>
            <a:ext cx="2770359" cy="31275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kumimoji="1" sz="26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" altLang="zh-CN" sz="1800" dirty="0">
                <a:solidFill>
                  <a:prstClr val="black"/>
                </a:solidFill>
                <a:cs typeface="Times New Roman" panose="02020603050405020304" pitchFamily="18" charset="0"/>
              </a:rPr>
              <a:t>Biological neurons</a:t>
            </a:r>
            <a:endParaRPr lang="zh-CN" altLang="en-US" sz="18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40" name="TextBox 57">
            <a:extLst>
              <a:ext uri="{FF2B5EF4-FFF2-40B4-BE49-F238E27FC236}">
                <a16:creationId xmlns:a16="http://schemas.microsoft.com/office/drawing/2014/main" id="{67981788-9362-1773-6CAC-9F03A6B1FE1F}"/>
              </a:ext>
            </a:extLst>
          </p:cNvPr>
          <p:cNvSpPr txBox="1"/>
          <p:nvPr/>
        </p:nvSpPr>
        <p:spPr bwMode="auto">
          <a:xfrm>
            <a:off x="6899356" y="3482239"/>
            <a:ext cx="2770359" cy="31275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kumimoji="1" sz="26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" altLang="zh-CN" sz="1800" dirty="0">
                <a:solidFill>
                  <a:prstClr val="black"/>
                </a:solidFill>
                <a:cs typeface="Times New Roman" panose="02020603050405020304" pitchFamily="18" charset="0"/>
              </a:rPr>
              <a:t>Spiking neurons</a:t>
            </a:r>
            <a:endParaRPr lang="zh-CN" altLang="en-US" sz="18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168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B4E2C-E1FB-D7EC-4B94-70D9E1C58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1">
            <a:extLst>
              <a:ext uri="{FF2B5EF4-FFF2-40B4-BE49-F238E27FC236}">
                <a16:creationId xmlns:a16="http://schemas.microsoft.com/office/drawing/2014/main" id="{56A2B4E8-C24D-4FDC-D9CE-B0D27F3BA200}"/>
              </a:ext>
            </a:extLst>
          </p:cNvPr>
          <p:cNvSpPr txBox="1"/>
          <p:nvPr/>
        </p:nvSpPr>
        <p:spPr>
          <a:xfrm>
            <a:off x="11762155" y="6472617"/>
            <a:ext cx="429846" cy="38538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7F30C9-F08D-49C1-A180-C453912CBC58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7</a:t>
            </a:fld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31BD516-08C4-2214-CCCF-A1168A83AF9A}"/>
              </a:ext>
            </a:extLst>
          </p:cNvPr>
          <p:cNvGrpSpPr/>
          <p:nvPr/>
        </p:nvGrpSpPr>
        <p:grpSpPr>
          <a:xfrm>
            <a:off x="717165" y="2058005"/>
            <a:ext cx="4758084" cy="3629117"/>
            <a:chOff x="1843438" y="1400083"/>
            <a:chExt cx="7994702" cy="5072534"/>
          </a:xfrm>
        </p:grpSpPr>
        <p:sp>
          <p:nvSpPr>
            <p:cNvPr id="9" name="TextBox 57">
              <a:extLst>
                <a:ext uri="{FF2B5EF4-FFF2-40B4-BE49-F238E27FC236}">
                  <a16:creationId xmlns:a16="http://schemas.microsoft.com/office/drawing/2014/main" id="{94EED722-531A-E811-334D-7AC884BA2B45}"/>
                </a:ext>
              </a:extLst>
            </p:cNvPr>
            <p:cNvSpPr txBox="1"/>
            <p:nvPr/>
          </p:nvSpPr>
          <p:spPr bwMode="auto">
            <a:xfrm>
              <a:off x="1857356" y="1400083"/>
              <a:ext cx="7980784" cy="7607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lv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kumimoji="1" sz="2400" b="1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</a:lstStyle>
            <a:p>
              <a:r>
                <a:rPr lang="en-US" altLang="zh-CN" dirty="0"/>
                <a:t>1. Motivation</a:t>
              </a:r>
              <a:endParaRPr lang="zh-CN" altLang="en-US" dirty="0"/>
            </a:p>
          </p:txBody>
        </p:sp>
        <p:sp>
          <p:nvSpPr>
            <p:cNvPr id="2" name="TextBox 57">
              <a:extLst>
                <a:ext uri="{FF2B5EF4-FFF2-40B4-BE49-F238E27FC236}">
                  <a16:creationId xmlns:a16="http://schemas.microsoft.com/office/drawing/2014/main" id="{3D7558A3-D7D3-8FBB-19D1-1B81BD86E9C8}"/>
                </a:ext>
              </a:extLst>
            </p:cNvPr>
            <p:cNvSpPr txBox="1"/>
            <p:nvPr/>
          </p:nvSpPr>
          <p:spPr bwMode="auto">
            <a:xfrm>
              <a:off x="1843441" y="2478034"/>
              <a:ext cx="7980784" cy="7607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 kumimoji="1" sz="2600">
                  <a:solidFill>
                    <a:srgbClr val="00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</a:lstStyle>
            <a:p>
              <a:pPr lvl="0" algn="l">
                <a:lnSpc>
                  <a:spcPct val="100000"/>
                </a:lnSpc>
                <a:defRPr/>
              </a:pPr>
              <a:r>
                <a:rPr lang="en-US" altLang="zh-CN" sz="2400" b="1" dirty="0">
                  <a:solidFill>
                    <a:prstClr val="black"/>
                  </a:solidFill>
                </a:rPr>
                <a:t>2. Quick</a:t>
              </a:r>
              <a:r>
                <a:rPr lang="zh-CN" altLang="en-US" sz="2400" b="1" dirty="0">
                  <a:solidFill>
                    <a:prstClr val="black"/>
                  </a:solidFill>
                </a:rPr>
                <a:t> </a:t>
              </a:r>
              <a:r>
                <a:rPr lang="en-US" altLang="zh-CN" sz="2400" b="1" dirty="0">
                  <a:solidFill>
                    <a:prstClr val="black"/>
                  </a:solidFill>
                </a:rPr>
                <a:t>Glance</a:t>
              </a:r>
              <a:r>
                <a:rPr lang="zh-CN" altLang="en-US" sz="2400" b="1" dirty="0">
                  <a:solidFill>
                    <a:prstClr val="black"/>
                  </a:solidFill>
                </a:rPr>
                <a:t> </a:t>
              </a:r>
              <a:r>
                <a:rPr lang="en-US" altLang="zh-CN" sz="2400" b="1" dirty="0">
                  <a:solidFill>
                    <a:prstClr val="black"/>
                  </a:solidFill>
                </a:rPr>
                <a:t>of</a:t>
              </a:r>
              <a:r>
                <a:rPr lang="zh-CN" altLang="en-US" sz="2400" b="1" dirty="0">
                  <a:solidFill>
                    <a:prstClr val="black"/>
                  </a:solidFill>
                </a:rPr>
                <a:t> </a:t>
              </a:r>
              <a:r>
                <a:rPr lang="en-US" altLang="zh-CN" sz="2400" b="1" dirty="0">
                  <a:solidFill>
                    <a:prstClr val="black"/>
                  </a:solidFill>
                </a:rPr>
                <a:t>Quantization</a:t>
              </a:r>
            </a:p>
          </p:txBody>
        </p:sp>
        <p:sp>
          <p:nvSpPr>
            <p:cNvPr id="3" name="TextBox 57">
              <a:extLst>
                <a:ext uri="{FF2B5EF4-FFF2-40B4-BE49-F238E27FC236}">
                  <a16:creationId xmlns:a16="http://schemas.microsoft.com/office/drawing/2014/main" id="{BAEADE7E-F17B-886D-B36D-A32B9C3E20C0}"/>
                </a:ext>
              </a:extLst>
            </p:cNvPr>
            <p:cNvSpPr txBox="1"/>
            <p:nvPr/>
          </p:nvSpPr>
          <p:spPr bwMode="auto">
            <a:xfrm>
              <a:off x="1843440" y="3555985"/>
              <a:ext cx="7980784" cy="7607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lv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kumimoji="1" sz="2400" b="1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</a:lstStyle>
            <a:p>
              <a:r>
                <a:rPr lang="en-US" altLang="zh-CN" dirty="0"/>
                <a:t>3. Proposed</a:t>
              </a:r>
              <a:r>
                <a:rPr lang="zh-CN" altLang="en-US" dirty="0"/>
                <a:t> </a:t>
              </a:r>
              <a:r>
                <a:rPr lang="en-US" altLang="zh-CN" dirty="0"/>
                <a:t>Method</a:t>
              </a:r>
            </a:p>
          </p:txBody>
        </p:sp>
        <p:sp>
          <p:nvSpPr>
            <p:cNvPr id="4" name="TextBox 57">
              <a:extLst>
                <a:ext uri="{FF2B5EF4-FFF2-40B4-BE49-F238E27FC236}">
                  <a16:creationId xmlns:a16="http://schemas.microsoft.com/office/drawing/2014/main" id="{647A4355-C0AE-5834-45AA-B4DCED58B9E6}"/>
                </a:ext>
              </a:extLst>
            </p:cNvPr>
            <p:cNvSpPr txBox="1"/>
            <p:nvPr/>
          </p:nvSpPr>
          <p:spPr bwMode="auto">
            <a:xfrm>
              <a:off x="1843439" y="4633936"/>
              <a:ext cx="7980784" cy="7607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lv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kumimoji="1" sz="2400" b="1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</a:lstStyle>
            <a:p>
              <a:r>
                <a:rPr lang="en-US" altLang="zh-CN"/>
                <a:t>4</a:t>
              </a:r>
              <a:r>
                <a:rPr lang="en-US" altLang="zh-CN" dirty="0"/>
                <a:t>. Experiments</a:t>
              </a:r>
            </a:p>
          </p:txBody>
        </p:sp>
        <p:sp>
          <p:nvSpPr>
            <p:cNvPr id="5" name="TextBox 57">
              <a:extLst>
                <a:ext uri="{FF2B5EF4-FFF2-40B4-BE49-F238E27FC236}">
                  <a16:creationId xmlns:a16="http://schemas.microsoft.com/office/drawing/2014/main" id="{96226E16-2C3B-02A4-F2D9-A6EC15DCE6B0}"/>
                </a:ext>
              </a:extLst>
            </p:cNvPr>
            <p:cNvSpPr txBox="1"/>
            <p:nvPr/>
          </p:nvSpPr>
          <p:spPr bwMode="auto">
            <a:xfrm>
              <a:off x="1843438" y="5711887"/>
              <a:ext cx="7980784" cy="7607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lv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kumimoji="1" sz="2400" b="1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</a:lstStyle>
            <a:p>
              <a:r>
                <a:rPr lang="en-US" altLang="zh-CN" dirty="0"/>
                <a:t>5. Conclusion</a:t>
              </a:r>
            </a:p>
          </p:txBody>
        </p:sp>
      </p:grpSp>
      <p:sp>
        <p:nvSpPr>
          <p:cNvPr id="8" name="TextBox 57">
            <a:extLst>
              <a:ext uri="{FF2B5EF4-FFF2-40B4-BE49-F238E27FC236}">
                <a16:creationId xmlns:a16="http://schemas.microsoft.com/office/drawing/2014/main" id="{751800A9-B39D-DE93-DB19-FB02695215C4}"/>
              </a:ext>
            </a:extLst>
          </p:cNvPr>
          <p:cNvSpPr txBox="1"/>
          <p:nvPr/>
        </p:nvSpPr>
        <p:spPr bwMode="auto">
          <a:xfrm>
            <a:off x="6096000" y="2142820"/>
            <a:ext cx="5272373" cy="54426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kumimoji="1" sz="26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lvl="0" algn="l">
              <a:lnSpc>
                <a:spcPct val="100000"/>
              </a:lnSpc>
              <a:defRPr/>
            </a:pPr>
            <a:r>
              <a:rPr lang="en-US" altLang="zh-CN" sz="2400" b="1" dirty="0">
                <a:solidFill>
                  <a:prstClr val="black"/>
                </a:solidFill>
              </a:rPr>
              <a:t>2.1. Hardware</a:t>
            </a:r>
            <a:r>
              <a:rPr lang="zh-CN" altLang="en-US" sz="2400" b="1" dirty="0">
                <a:solidFill>
                  <a:prstClr val="black"/>
                </a:solidFill>
              </a:rPr>
              <a:t> </a:t>
            </a:r>
            <a:r>
              <a:rPr lang="en-US" altLang="zh-CN" sz="2400" b="1" dirty="0">
                <a:solidFill>
                  <a:prstClr val="black"/>
                </a:solidFill>
              </a:rPr>
              <a:t>Background</a:t>
            </a:r>
          </a:p>
        </p:txBody>
      </p:sp>
      <p:sp>
        <p:nvSpPr>
          <p:cNvPr id="11" name="TextBox 57">
            <a:extLst>
              <a:ext uri="{FF2B5EF4-FFF2-40B4-BE49-F238E27FC236}">
                <a16:creationId xmlns:a16="http://schemas.microsoft.com/office/drawing/2014/main" id="{4FFD98F8-0D62-189C-FC46-63EE896E8D27}"/>
              </a:ext>
            </a:extLst>
          </p:cNvPr>
          <p:cNvSpPr txBox="1"/>
          <p:nvPr/>
        </p:nvSpPr>
        <p:spPr bwMode="auto">
          <a:xfrm>
            <a:off x="6095999" y="2985104"/>
            <a:ext cx="5272373" cy="54426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kumimoji="1" sz="26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lvl="0" algn="l">
              <a:lnSpc>
                <a:spcPct val="100000"/>
              </a:lnSpc>
              <a:defRPr/>
            </a:pPr>
            <a:r>
              <a:rPr lang="en-US" altLang="zh-CN" sz="2400" b="1" dirty="0">
                <a:solidFill>
                  <a:prstClr val="black"/>
                </a:solidFill>
              </a:rPr>
              <a:t>2.2. Uniform</a:t>
            </a:r>
            <a:r>
              <a:rPr lang="zh-CN" altLang="en-US" sz="2400" b="1" dirty="0">
                <a:solidFill>
                  <a:prstClr val="black"/>
                </a:solidFill>
              </a:rPr>
              <a:t> </a:t>
            </a:r>
            <a:r>
              <a:rPr lang="en-US" altLang="zh-CN" sz="2400" b="1" dirty="0">
                <a:solidFill>
                  <a:prstClr val="black"/>
                </a:solidFill>
              </a:rPr>
              <a:t>Affine</a:t>
            </a:r>
            <a:r>
              <a:rPr lang="zh-CN" altLang="en-US" sz="2400" b="1" dirty="0">
                <a:solidFill>
                  <a:prstClr val="black"/>
                </a:solidFill>
              </a:rPr>
              <a:t> </a:t>
            </a:r>
            <a:r>
              <a:rPr lang="en-US" altLang="zh-CN" sz="2400" b="1" dirty="0">
                <a:solidFill>
                  <a:prstClr val="black"/>
                </a:solidFill>
              </a:rPr>
              <a:t>Quantization</a:t>
            </a:r>
          </a:p>
        </p:txBody>
      </p:sp>
      <p:sp>
        <p:nvSpPr>
          <p:cNvPr id="12" name="TextBox 57">
            <a:extLst>
              <a:ext uri="{FF2B5EF4-FFF2-40B4-BE49-F238E27FC236}">
                <a16:creationId xmlns:a16="http://schemas.microsoft.com/office/drawing/2014/main" id="{6D7BA590-CDAD-AD5D-6312-DA58364EC4EB}"/>
              </a:ext>
            </a:extLst>
          </p:cNvPr>
          <p:cNvSpPr txBox="1"/>
          <p:nvPr/>
        </p:nvSpPr>
        <p:spPr bwMode="auto">
          <a:xfrm>
            <a:off x="6095998" y="3827388"/>
            <a:ext cx="5272373" cy="54426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kumimoji="1" sz="26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lvl="0" algn="l">
              <a:lnSpc>
                <a:spcPct val="100000"/>
              </a:lnSpc>
              <a:defRPr/>
            </a:pPr>
            <a:r>
              <a:rPr lang="en-US" altLang="zh-CN" sz="2400" b="1" dirty="0">
                <a:solidFill>
                  <a:prstClr val="black"/>
                </a:solidFill>
              </a:rPr>
              <a:t>2.3. Symmetric</a:t>
            </a:r>
            <a:r>
              <a:rPr lang="zh-CN" altLang="en-US" sz="2400" b="1" dirty="0">
                <a:solidFill>
                  <a:prstClr val="black"/>
                </a:solidFill>
              </a:rPr>
              <a:t> </a:t>
            </a:r>
            <a:r>
              <a:rPr lang="en-US" altLang="zh-CN" sz="2400" b="1" dirty="0">
                <a:solidFill>
                  <a:prstClr val="black"/>
                </a:solidFill>
              </a:rPr>
              <a:t>Uniform</a:t>
            </a:r>
            <a:r>
              <a:rPr lang="zh-CN" altLang="en-US" sz="2400" b="1" dirty="0">
                <a:solidFill>
                  <a:prstClr val="black"/>
                </a:solidFill>
              </a:rPr>
              <a:t> </a:t>
            </a:r>
            <a:r>
              <a:rPr lang="en-US" altLang="zh-CN" sz="2400" b="1" dirty="0">
                <a:solidFill>
                  <a:prstClr val="black"/>
                </a:solidFill>
              </a:rPr>
              <a:t>Quantization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FE4474D-C5FD-4E4B-BE88-F8A25D5F9A39}"/>
              </a:ext>
            </a:extLst>
          </p:cNvPr>
          <p:cNvSpPr txBox="1"/>
          <p:nvPr/>
        </p:nvSpPr>
        <p:spPr>
          <a:xfrm>
            <a:off x="574965" y="561086"/>
            <a:ext cx="1027083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algn="l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Contents</a:t>
            </a:r>
            <a:endParaRPr lang="zh-CN" altLang="en-US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TextBox 57">
            <a:extLst>
              <a:ext uri="{FF2B5EF4-FFF2-40B4-BE49-F238E27FC236}">
                <a16:creationId xmlns:a16="http://schemas.microsoft.com/office/drawing/2014/main" id="{8B245A0C-F070-320E-6E1A-98C59F2BA621}"/>
              </a:ext>
            </a:extLst>
          </p:cNvPr>
          <p:cNvSpPr txBox="1"/>
          <p:nvPr/>
        </p:nvSpPr>
        <p:spPr bwMode="auto">
          <a:xfrm>
            <a:off x="6095997" y="4643778"/>
            <a:ext cx="5272373" cy="54426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kumimoji="1" sz="26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lvl="0" algn="l">
              <a:lnSpc>
                <a:spcPct val="100000"/>
              </a:lnSpc>
              <a:defRPr/>
            </a:pPr>
            <a:r>
              <a:rPr lang="en-US" altLang="zh-CN" sz="2400" b="1" dirty="0">
                <a:solidFill>
                  <a:prstClr val="black"/>
                </a:solidFill>
              </a:rPr>
              <a:t>2.4. PTQ</a:t>
            </a:r>
            <a:r>
              <a:rPr lang="zh-CN" altLang="en-US" sz="2400" b="1" dirty="0">
                <a:solidFill>
                  <a:prstClr val="black"/>
                </a:solidFill>
              </a:rPr>
              <a:t> </a:t>
            </a:r>
            <a:r>
              <a:rPr lang="en-US" altLang="zh-CN" sz="2400" b="1" dirty="0">
                <a:solidFill>
                  <a:prstClr val="black"/>
                </a:solidFill>
              </a:rPr>
              <a:t>&amp;</a:t>
            </a:r>
            <a:r>
              <a:rPr lang="zh-CN" altLang="en-US" sz="2400" b="1" dirty="0">
                <a:solidFill>
                  <a:prstClr val="black"/>
                </a:solidFill>
              </a:rPr>
              <a:t> </a:t>
            </a:r>
            <a:r>
              <a:rPr lang="en-US" altLang="zh-CN" sz="2400" b="1" dirty="0">
                <a:solidFill>
                  <a:prstClr val="black"/>
                </a:solidFill>
              </a:rPr>
              <a:t>QAT</a:t>
            </a:r>
          </a:p>
        </p:txBody>
      </p:sp>
      <p:sp>
        <p:nvSpPr>
          <p:cNvPr id="14" name="TextBox 57">
            <a:extLst>
              <a:ext uri="{FF2B5EF4-FFF2-40B4-BE49-F238E27FC236}">
                <a16:creationId xmlns:a16="http://schemas.microsoft.com/office/drawing/2014/main" id="{4B49439A-3011-8BC1-957D-F18CAE9A3B13}"/>
              </a:ext>
            </a:extLst>
          </p:cNvPr>
          <p:cNvSpPr txBox="1"/>
          <p:nvPr/>
        </p:nvSpPr>
        <p:spPr bwMode="auto">
          <a:xfrm>
            <a:off x="6095996" y="5484049"/>
            <a:ext cx="5272373" cy="54426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kumimoji="1" sz="26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lvl="0" algn="l">
              <a:lnSpc>
                <a:spcPct val="100000"/>
              </a:lnSpc>
              <a:defRPr/>
            </a:pPr>
            <a:r>
              <a:rPr lang="en-US" altLang="zh-CN" sz="2400" b="1" dirty="0">
                <a:solidFill>
                  <a:prstClr val="black"/>
                </a:solidFill>
              </a:rPr>
              <a:t>2.5. Backward</a:t>
            </a:r>
            <a:r>
              <a:rPr lang="zh-CN" altLang="en-US" sz="2400" b="1" dirty="0">
                <a:solidFill>
                  <a:prstClr val="black"/>
                </a:solidFill>
              </a:rPr>
              <a:t> </a:t>
            </a:r>
            <a:r>
              <a:rPr lang="en-US" altLang="zh-CN" sz="2400" b="1" dirty="0">
                <a:solidFill>
                  <a:prstClr val="black"/>
                </a:solidFill>
              </a:rPr>
              <a:t>Path</a:t>
            </a:r>
            <a:r>
              <a:rPr lang="zh-CN" altLang="en-US" sz="2400" b="1" dirty="0">
                <a:solidFill>
                  <a:prstClr val="black"/>
                </a:solidFill>
              </a:rPr>
              <a:t> </a:t>
            </a:r>
            <a:r>
              <a:rPr lang="en-US" altLang="zh-CN" sz="2400" b="1" dirty="0">
                <a:solidFill>
                  <a:prstClr val="black"/>
                </a:solidFill>
              </a:rPr>
              <a:t>for</a:t>
            </a:r>
            <a:r>
              <a:rPr lang="zh-CN" altLang="en-US" sz="2400" b="1" dirty="0">
                <a:solidFill>
                  <a:prstClr val="black"/>
                </a:solidFill>
              </a:rPr>
              <a:t> </a:t>
            </a:r>
            <a:r>
              <a:rPr lang="en-US" altLang="zh-CN" sz="2400" b="1" dirty="0">
                <a:solidFill>
                  <a:prstClr val="black"/>
                </a:solidFill>
              </a:rPr>
              <a:t>QAT</a:t>
            </a:r>
          </a:p>
        </p:txBody>
      </p:sp>
    </p:spTree>
    <p:extLst>
      <p:ext uri="{BB962C8B-B14F-4D97-AF65-F5344CB8AC3E}">
        <p14:creationId xmlns:p14="http://schemas.microsoft.com/office/powerpoint/2010/main" val="3820528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73E08-4C24-F5D7-8CA9-C1865950A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18DEB688-89F1-D3CB-A8F3-5F2E8C3C2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694" y="1221258"/>
            <a:ext cx="1865682" cy="753183"/>
          </a:xfrm>
          <a:prstGeom prst="rect">
            <a:avLst/>
          </a:prstGeom>
        </p:spPr>
      </p:pic>
      <p:sp>
        <p:nvSpPr>
          <p:cNvPr id="6" name="灯片编号占位符 1">
            <a:extLst>
              <a:ext uri="{FF2B5EF4-FFF2-40B4-BE49-F238E27FC236}">
                <a16:creationId xmlns:a16="http://schemas.microsoft.com/office/drawing/2014/main" id="{E61F089B-D7B7-1F46-E44C-1B100E6C4945}"/>
              </a:ext>
            </a:extLst>
          </p:cNvPr>
          <p:cNvSpPr txBox="1"/>
          <p:nvPr/>
        </p:nvSpPr>
        <p:spPr>
          <a:xfrm>
            <a:off x="11762155" y="6472617"/>
            <a:ext cx="429846" cy="38538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7F30C9-F08D-49C1-A180-C453912CBC58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8</a:t>
            </a:fld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FB806A5-8586-342B-0298-C583CD83C0D2}"/>
              </a:ext>
            </a:extLst>
          </p:cNvPr>
          <p:cNvSpPr txBox="1"/>
          <p:nvPr/>
        </p:nvSpPr>
        <p:spPr>
          <a:xfrm>
            <a:off x="574965" y="561086"/>
            <a:ext cx="10270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Quick</a:t>
            </a: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Glance</a:t>
            </a: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of</a:t>
            </a: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Quantization</a:t>
            </a:r>
            <a:endParaRPr lang="zh-CN" altLang="en-US" sz="2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TextBox 57">
            <a:extLst>
              <a:ext uri="{FF2B5EF4-FFF2-40B4-BE49-F238E27FC236}">
                <a16:creationId xmlns:a16="http://schemas.microsoft.com/office/drawing/2014/main" id="{A212F1C5-4FD8-EA16-C3A0-3C49471DB297}"/>
              </a:ext>
            </a:extLst>
          </p:cNvPr>
          <p:cNvSpPr txBox="1"/>
          <p:nvPr/>
        </p:nvSpPr>
        <p:spPr bwMode="auto">
          <a:xfrm>
            <a:off x="574965" y="1255951"/>
            <a:ext cx="4037340" cy="54426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kumimoji="1" sz="26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altLang="zh-CN" sz="2800" b="1" dirty="0">
                <a:solidFill>
                  <a:prstClr val="black"/>
                </a:solidFill>
              </a:rPr>
              <a:t>Hardware</a:t>
            </a:r>
            <a:r>
              <a:rPr lang="zh-CN" altLang="en-US" sz="2800" b="1" dirty="0">
                <a:solidFill>
                  <a:prstClr val="black"/>
                </a:solidFill>
              </a:rPr>
              <a:t> </a:t>
            </a:r>
            <a:r>
              <a:rPr lang="en-US" altLang="zh-CN" sz="2800" b="1" dirty="0">
                <a:solidFill>
                  <a:prstClr val="black"/>
                </a:solidFill>
              </a:rPr>
              <a:t>Background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280216D-9CCC-CF78-2485-DCC04EBDD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65" y="2185639"/>
            <a:ext cx="7132006" cy="4416660"/>
          </a:xfrm>
          <a:prstGeom prst="rect">
            <a:avLst/>
          </a:prstGeom>
        </p:spPr>
      </p:pic>
      <p:sp>
        <p:nvSpPr>
          <p:cNvPr id="3" name="TextBox 57">
            <a:extLst>
              <a:ext uri="{FF2B5EF4-FFF2-40B4-BE49-F238E27FC236}">
                <a16:creationId xmlns:a16="http://schemas.microsoft.com/office/drawing/2014/main" id="{06818D8A-34D3-12E4-B227-27EF1FFD4824}"/>
              </a:ext>
            </a:extLst>
          </p:cNvPr>
          <p:cNvSpPr txBox="1"/>
          <p:nvPr/>
        </p:nvSpPr>
        <p:spPr bwMode="auto">
          <a:xfrm>
            <a:off x="574965" y="1800211"/>
            <a:ext cx="4610352" cy="54426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kumimoji="1" sz="26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altLang="zh-CN" sz="2000" b="1" dirty="0">
                <a:solidFill>
                  <a:prstClr val="black"/>
                </a:solidFill>
              </a:rPr>
              <a:t>Multiply-accumulate structure(MAC)</a:t>
            </a:r>
          </a:p>
        </p:txBody>
      </p:sp>
      <p:pic>
        <p:nvPicPr>
          <p:cNvPr id="1026" name="Picture 2" descr="CPU Explained | Tech Frappé">
            <a:extLst>
              <a:ext uri="{FF2B5EF4-FFF2-40B4-BE49-F238E27FC236}">
                <a16:creationId xmlns:a16="http://schemas.microsoft.com/office/drawing/2014/main" id="{6AF5DA61-942A-BC46-A658-05B682786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696" y="1800211"/>
            <a:ext cx="1865682" cy="102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57">
            <a:extLst>
              <a:ext uri="{FF2B5EF4-FFF2-40B4-BE49-F238E27FC236}">
                <a16:creationId xmlns:a16="http://schemas.microsoft.com/office/drawing/2014/main" id="{0A999458-6020-A8AD-B992-2CEBBD365934}"/>
              </a:ext>
            </a:extLst>
          </p:cNvPr>
          <p:cNvSpPr txBox="1"/>
          <p:nvPr/>
        </p:nvSpPr>
        <p:spPr bwMode="auto">
          <a:xfrm>
            <a:off x="9478536" y="2041734"/>
            <a:ext cx="1965993" cy="54426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kumimoji="1" sz="26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altLang="zh-CN" sz="2000" b="1" dirty="0">
                <a:solidFill>
                  <a:prstClr val="black"/>
                </a:solidFill>
              </a:rPr>
              <a:t>ALU in CPUs</a:t>
            </a:r>
          </a:p>
        </p:txBody>
      </p:sp>
      <p:pic>
        <p:nvPicPr>
          <p:cNvPr id="1028" name="Picture 4" descr="A block diagram of a CPU-GPU computing model. The GPU's architecture ...">
            <a:extLst>
              <a:ext uri="{FF2B5EF4-FFF2-40B4-BE49-F238E27FC236}">
                <a16:creationId xmlns:a16="http://schemas.microsoft.com/office/drawing/2014/main" id="{63B79A27-BE56-E06F-B85D-EBFC37FD1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697" y="3087994"/>
            <a:ext cx="1865682" cy="111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57">
            <a:extLst>
              <a:ext uri="{FF2B5EF4-FFF2-40B4-BE49-F238E27FC236}">
                <a16:creationId xmlns:a16="http://schemas.microsoft.com/office/drawing/2014/main" id="{8E523DD3-9DA4-FE91-3404-480FA8BEC221}"/>
              </a:ext>
            </a:extLst>
          </p:cNvPr>
          <p:cNvSpPr txBox="1"/>
          <p:nvPr/>
        </p:nvSpPr>
        <p:spPr bwMode="auto">
          <a:xfrm>
            <a:off x="9478535" y="3373555"/>
            <a:ext cx="1965993" cy="54426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kumimoji="1" sz="26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altLang="zh-CN" sz="2000" b="1" dirty="0">
                <a:solidFill>
                  <a:prstClr val="black"/>
                </a:solidFill>
              </a:rPr>
              <a:t>SM Core in (Nvidia)GPUs</a:t>
            </a:r>
          </a:p>
        </p:txBody>
      </p:sp>
      <p:pic>
        <p:nvPicPr>
          <p:cNvPr id="1030" name="Picture 6" descr="FPGA 】FIR 滤波器的架构_systolic multiply-accumulate-CSDN博客">
            <a:extLst>
              <a:ext uri="{FF2B5EF4-FFF2-40B4-BE49-F238E27FC236}">
                <a16:creationId xmlns:a16="http://schemas.microsoft.com/office/drawing/2014/main" id="{7759C5C9-999D-A68E-19DA-B21773CA7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7" b="9736"/>
          <a:stretch>
            <a:fillRect/>
          </a:stretch>
        </p:blipFill>
        <p:spPr bwMode="auto">
          <a:xfrm>
            <a:off x="7444177" y="4431860"/>
            <a:ext cx="2352908" cy="102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57">
            <a:extLst>
              <a:ext uri="{FF2B5EF4-FFF2-40B4-BE49-F238E27FC236}">
                <a16:creationId xmlns:a16="http://schemas.microsoft.com/office/drawing/2014/main" id="{6A6E5ABE-87F6-FBB5-2F7B-2E1E7C24375F}"/>
              </a:ext>
            </a:extLst>
          </p:cNvPr>
          <p:cNvSpPr txBox="1"/>
          <p:nvPr/>
        </p:nvSpPr>
        <p:spPr bwMode="auto">
          <a:xfrm>
            <a:off x="9478535" y="4717029"/>
            <a:ext cx="1965993" cy="54426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kumimoji="1" sz="26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altLang="zh-CN" sz="2000" b="1" dirty="0">
                <a:solidFill>
                  <a:prstClr val="black"/>
                </a:solidFill>
              </a:rPr>
              <a:t>Elastic FPGAs</a:t>
            </a:r>
          </a:p>
        </p:txBody>
      </p:sp>
      <p:pic>
        <p:nvPicPr>
          <p:cNvPr id="1032" name="Picture 8" descr="Digital signal processing (DSP) explained - SoundGuys">
            <a:extLst>
              <a:ext uri="{FF2B5EF4-FFF2-40B4-BE49-F238E27FC236}">
                <a16:creationId xmlns:a16="http://schemas.microsoft.com/office/drawing/2014/main" id="{C1472F8D-AAD3-BED8-74AC-64F7E6DD2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634" y="5559437"/>
            <a:ext cx="1965993" cy="110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57">
            <a:extLst>
              <a:ext uri="{FF2B5EF4-FFF2-40B4-BE49-F238E27FC236}">
                <a16:creationId xmlns:a16="http://schemas.microsoft.com/office/drawing/2014/main" id="{431D863C-01DB-C7A5-EF96-FA5CD5254C14}"/>
              </a:ext>
            </a:extLst>
          </p:cNvPr>
          <p:cNvSpPr txBox="1"/>
          <p:nvPr/>
        </p:nvSpPr>
        <p:spPr bwMode="auto">
          <a:xfrm>
            <a:off x="9478535" y="5840242"/>
            <a:ext cx="1965993" cy="54426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kumimoji="1" sz="260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altLang="zh-CN" sz="2000" b="1" dirty="0">
                <a:solidFill>
                  <a:prstClr val="black"/>
                </a:solidFill>
              </a:rPr>
              <a:t>Programmable DSPs</a:t>
            </a:r>
          </a:p>
        </p:txBody>
      </p:sp>
    </p:spTree>
    <p:extLst>
      <p:ext uri="{BB962C8B-B14F-4D97-AF65-F5344CB8AC3E}">
        <p14:creationId xmlns:p14="http://schemas.microsoft.com/office/powerpoint/2010/main" val="1088701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1915C-F0DA-9D7A-87E0-DD45208A0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1">
            <a:extLst>
              <a:ext uri="{FF2B5EF4-FFF2-40B4-BE49-F238E27FC236}">
                <a16:creationId xmlns:a16="http://schemas.microsoft.com/office/drawing/2014/main" id="{DF6FE504-A97C-F3FD-0D30-139D055B7309}"/>
              </a:ext>
            </a:extLst>
          </p:cNvPr>
          <p:cNvSpPr txBox="1"/>
          <p:nvPr/>
        </p:nvSpPr>
        <p:spPr>
          <a:xfrm>
            <a:off x="11762155" y="6472617"/>
            <a:ext cx="429846" cy="38538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7F30C9-F08D-49C1-A180-C453912CBC58}" type="slidenum">
              <a:rPr kumimoji="0" lang="zh-CN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9</a:t>
            </a:fld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483F9E0-18BC-A43A-69D4-1E4A0E03B3E0}"/>
              </a:ext>
            </a:extLst>
          </p:cNvPr>
          <p:cNvSpPr txBox="1"/>
          <p:nvPr/>
        </p:nvSpPr>
        <p:spPr>
          <a:xfrm>
            <a:off x="574965" y="561086"/>
            <a:ext cx="10270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Quick</a:t>
            </a: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Glance</a:t>
            </a: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of</a:t>
            </a: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Quantization</a:t>
            </a:r>
            <a:endParaRPr lang="zh-CN" altLang="en-US" sz="2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9A2B16-EB07-9B18-3645-A9A0727F3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33" y="1440985"/>
            <a:ext cx="4092515" cy="19880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76EDC8-5DB9-2C19-30B2-C6A91CBBA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254" y="3429000"/>
            <a:ext cx="3644694" cy="198801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5D47A9C-DB69-872A-A6D4-4936B7E584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433" y="5452596"/>
            <a:ext cx="4861335" cy="11622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FD0156E-83B4-B34B-6388-C82CC4AA6B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1948" y="2169858"/>
            <a:ext cx="6777840" cy="299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069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1188</TotalTime>
  <Words>736</Words>
  <Application>Microsoft Macintosh PowerPoint</Application>
  <PresentationFormat>宽屏</PresentationFormat>
  <Paragraphs>179</Paragraphs>
  <Slides>31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0" baseType="lpstr">
      <vt:lpstr>等线</vt:lpstr>
      <vt:lpstr>等线 Light</vt:lpstr>
      <vt:lpstr>Microsoft YaHei</vt:lpstr>
      <vt:lpstr>Microsoft YaHei</vt:lpstr>
      <vt:lpstr>Arial</vt:lpstr>
      <vt:lpstr>Helvetica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EricZhang</dc:creator>
  <cp:lastModifiedBy>EricZhang</cp:lastModifiedBy>
  <cp:revision>179</cp:revision>
  <dcterms:created xsi:type="dcterms:W3CDTF">2025-11-13T16:19:56Z</dcterms:created>
  <dcterms:modified xsi:type="dcterms:W3CDTF">2025-12-16T09:16:57Z</dcterms:modified>
</cp:coreProperties>
</file>